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Josefin Sans" charset="-93"/>
      <p:regular r:id="rId23"/>
    </p:embeddedFont>
    <p:embeddedFont>
      <p:font typeface="Noto Serif Display"/>
      <p:regular r:id="rId24"/>
    </p:embeddedFont>
    <p:embeddedFont>
      <p:font typeface="Josefin Sans Bold" charset="-93"/>
      <p:regular r:id="rId25"/>
      <p:boldItalic r:id="rId26"/>
    </p:embeddedFont>
    <p:embeddedFont>
      <p:font typeface="DejaVu Serif Bold" charset="0"/>
      <p:regular r:id="rId27"/>
    </p:embeddedFont>
    <p:embeddedFont>
      <p:font typeface="Calibri"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273D23-F6BE-4090-B161-06D3A6A1FE47}" type="datetimeFigureOut">
              <a:rPr lang="en-US" smtClean="0"/>
              <a:t>12/19/2024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9ADAF-1C8A-49BD-8D96-3D81A86E4DB2}" type="slidenum">
              <a:rPr lang="en-US" smtClean="0"/>
              <a:t>‹#›</a:t>
            </a:fld>
            <a:endParaRPr lang="en-US"/>
          </a:p>
        </p:txBody>
      </p:sp>
    </p:spTree>
    <p:extLst>
      <p:ext uri="{BB962C8B-B14F-4D97-AF65-F5344CB8AC3E}">
        <p14:creationId xmlns:p14="http://schemas.microsoft.com/office/powerpoint/2010/main" val="231775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39ADAF-1C8A-49BD-8D96-3D81A86E4DB2}" type="slidenum">
              <a:rPr lang="en-US" smtClean="0"/>
              <a:t>6</a:t>
            </a:fld>
            <a:endParaRPr lang="en-US"/>
          </a:p>
        </p:txBody>
      </p:sp>
    </p:spTree>
    <p:extLst>
      <p:ext uri="{BB962C8B-B14F-4D97-AF65-F5344CB8AC3E}">
        <p14:creationId xmlns:p14="http://schemas.microsoft.com/office/powerpoint/2010/main" val="2735817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8.gif"/><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1.gif"/><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3.gif"/><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3.gif"/><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svg"/><Relationship Id="rId7" Type="http://schemas.openxmlformats.org/officeDocument/2006/relationships/image" Target="../media/image33.gif"/><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6.sv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6.sv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6.sv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9.sv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6.svg"/><Relationship Id="rId7" Type="http://schemas.openxmlformats.org/officeDocument/2006/relationships/image" Target="../media/image6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6.svg"/><Relationship Id="rId2" Type="http://schemas.openxmlformats.org/officeDocument/2006/relationships/image" Target="../media/image45.gif"/><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7.sv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8.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1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sv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3.sv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17.gif"/><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6.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984384" y="1804716"/>
            <a:ext cx="1194327" cy="2586142"/>
          </a:xfrm>
          <a:custGeom>
            <a:avLst/>
            <a:gdLst/>
            <a:ahLst/>
            <a:cxnLst/>
            <a:rect l="l" t="t" r="r" b="b"/>
            <a:pathLst>
              <a:path w="1194327" h="2586142">
                <a:moveTo>
                  <a:pt x="0" y="0"/>
                </a:moveTo>
                <a:lnTo>
                  <a:pt x="1194328" y="0"/>
                </a:lnTo>
                <a:lnTo>
                  <a:pt x="1194328" y="2586142"/>
                </a:lnTo>
                <a:lnTo>
                  <a:pt x="0" y="25861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a:off x="660331" y="2347709"/>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0" y="60345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2095190" y="7759407"/>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Freeform 8"/>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14"/>
            <a:stretch>
              <a:fillRect/>
            </a:stretch>
          </a:blipFill>
        </p:spPr>
      </p:sp>
      <p:pic>
        <p:nvPicPr>
          <p:cNvPr id="9" name="Picture 9"/>
          <p:cNvPicPr>
            <a:picLocks noChangeAspect="1"/>
          </p:cNvPicPr>
          <p:nvPr/>
        </p:nvPicPr>
        <p:blipFill>
          <a:blip r:embed="rId15"/>
          <a:srcRect/>
          <a:stretch>
            <a:fillRect/>
          </a:stretch>
        </p:blipFill>
        <p:spPr>
          <a:xfrm>
            <a:off x="14895810" y="9184538"/>
            <a:ext cx="3392190" cy="1102462"/>
          </a:xfrm>
          <a:prstGeom prst="rect">
            <a:avLst/>
          </a:prstGeom>
        </p:spPr>
      </p:pic>
      <p:grpSp>
        <p:nvGrpSpPr>
          <p:cNvPr id="10" name="Group 10"/>
          <p:cNvGrpSpPr/>
          <p:nvPr/>
        </p:nvGrpSpPr>
        <p:grpSpPr>
          <a:xfrm>
            <a:off x="7473447" y="1547066"/>
            <a:ext cx="10349524" cy="5820546"/>
            <a:chOff x="0" y="-71755"/>
            <a:chExt cx="13799365" cy="7760728"/>
          </a:xfrm>
        </p:grpSpPr>
        <p:sp>
          <p:nvSpPr>
            <p:cNvPr id="11" name="TextBox 11"/>
            <p:cNvSpPr txBox="1"/>
            <p:nvPr/>
          </p:nvSpPr>
          <p:spPr>
            <a:xfrm>
              <a:off x="0" y="1041589"/>
              <a:ext cx="13799365" cy="5769529"/>
            </a:xfrm>
            <a:prstGeom prst="rect">
              <a:avLst/>
            </a:prstGeom>
          </p:spPr>
          <p:txBody>
            <a:bodyPr lIns="0" tIns="0" rIns="0" bIns="0" rtlCol="0" anchor="t">
              <a:spAutoFit/>
            </a:bodyPr>
            <a:lstStyle/>
            <a:p>
              <a:pPr algn="ctr">
                <a:lnSpc>
                  <a:spcPts val="8372"/>
                </a:lnSpc>
              </a:pPr>
              <a:r>
                <a:rPr lang="en-US" sz="7475" dirty="0" err="1">
                  <a:solidFill>
                    <a:srgbClr val="C1FF72"/>
                  </a:solidFill>
                  <a:latin typeface="Josefin Sans Bold"/>
                </a:rPr>
                <a:t>Xây</a:t>
              </a:r>
              <a:r>
                <a:rPr lang="en-US" sz="7475" dirty="0">
                  <a:solidFill>
                    <a:srgbClr val="C1FF72"/>
                  </a:solidFill>
                  <a:latin typeface="Josefin Sans Bold"/>
                </a:rPr>
                <a:t> </a:t>
              </a:r>
              <a:r>
                <a:rPr lang="en-US" sz="7475" dirty="0" err="1">
                  <a:solidFill>
                    <a:srgbClr val="C1FF72"/>
                  </a:solidFill>
                  <a:latin typeface="Josefin Sans Bold"/>
                </a:rPr>
                <a:t>dựng</a:t>
              </a:r>
              <a:r>
                <a:rPr lang="en-US" sz="7475" dirty="0">
                  <a:solidFill>
                    <a:srgbClr val="C1FF72"/>
                  </a:solidFill>
                  <a:latin typeface="Josefin Sans Bold"/>
                </a:rPr>
                <a:t> </a:t>
              </a:r>
              <a:r>
                <a:rPr lang="en-US" sz="7475" dirty="0" err="1">
                  <a:solidFill>
                    <a:srgbClr val="C1FF72"/>
                  </a:solidFill>
                  <a:latin typeface="Josefin Sans Bold"/>
                </a:rPr>
                <a:t>hệ</a:t>
              </a:r>
              <a:r>
                <a:rPr lang="en-US" sz="7475" dirty="0">
                  <a:solidFill>
                    <a:srgbClr val="C1FF72"/>
                  </a:solidFill>
                  <a:latin typeface="Josefin Sans Bold"/>
                </a:rPr>
                <a:t> </a:t>
              </a:r>
              <a:r>
                <a:rPr lang="en-US" sz="7475" dirty="0" err="1">
                  <a:solidFill>
                    <a:srgbClr val="C1FF72"/>
                  </a:solidFill>
                  <a:latin typeface="Josefin Sans Bold"/>
                </a:rPr>
                <a:t>thống</a:t>
              </a:r>
              <a:r>
                <a:rPr lang="en-US" sz="7475" dirty="0">
                  <a:solidFill>
                    <a:srgbClr val="C1FF72"/>
                  </a:solidFill>
                  <a:latin typeface="Josefin Sans Bold"/>
                </a:rPr>
                <a:t> Website </a:t>
              </a:r>
              <a:r>
                <a:rPr lang="en-US" sz="7475" dirty="0" err="1">
                  <a:solidFill>
                    <a:srgbClr val="C1FF72"/>
                  </a:solidFill>
                  <a:latin typeface="Josefin Sans Bold"/>
                </a:rPr>
                <a:t>bán</a:t>
              </a:r>
              <a:r>
                <a:rPr lang="en-US" sz="7475" dirty="0">
                  <a:solidFill>
                    <a:srgbClr val="C1FF72"/>
                  </a:solidFill>
                  <a:latin typeface="Josefin Sans Bold"/>
                </a:rPr>
                <a:t> ô </a:t>
              </a:r>
              <a:r>
                <a:rPr lang="en-US" sz="7475" dirty="0" err="1">
                  <a:solidFill>
                    <a:srgbClr val="C1FF72"/>
                  </a:solidFill>
                  <a:latin typeface="Josefin Sans Bold"/>
                </a:rPr>
                <a:t>tô</a:t>
              </a:r>
              <a:r>
                <a:rPr lang="en-US" sz="7475" dirty="0">
                  <a:solidFill>
                    <a:srgbClr val="C1FF72"/>
                  </a:solidFill>
                  <a:latin typeface="Josefin Sans Bold"/>
                </a:rPr>
                <a:t> </a:t>
              </a:r>
              <a:r>
                <a:rPr lang="en-US" sz="7475" dirty="0" err="1">
                  <a:solidFill>
                    <a:srgbClr val="C1FF72"/>
                  </a:solidFill>
                  <a:latin typeface="Josefin Sans Bold"/>
                </a:rPr>
                <a:t>trực</a:t>
              </a:r>
              <a:r>
                <a:rPr lang="en-US" sz="7475" dirty="0">
                  <a:solidFill>
                    <a:srgbClr val="C1FF72"/>
                  </a:solidFill>
                  <a:latin typeface="Josefin Sans Bold"/>
                </a:rPr>
                <a:t> </a:t>
              </a:r>
              <a:r>
                <a:rPr lang="en-US" sz="7475" dirty="0" err="1">
                  <a:solidFill>
                    <a:srgbClr val="C1FF72"/>
                  </a:solidFill>
                  <a:latin typeface="Josefin Sans Bold"/>
                </a:rPr>
                <a:t>tuyến</a:t>
              </a:r>
              <a:r>
                <a:rPr lang="en-US" sz="7475" dirty="0">
                  <a:solidFill>
                    <a:srgbClr val="C1FF72"/>
                  </a:solidFill>
                  <a:latin typeface="Josefin Sans Bold"/>
                </a:rPr>
                <a:t> </a:t>
              </a:r>
              <a:r>
                <a:rPr lang="en-US" sz="7475" dirty="0" err="1">
                  <a:solidFill>
                    <a:srgbClr val="C1FF72"/>
                  </a:solidFill>
                  <a:latin typeface="Josefin Sans Bold"/>
                </a:rPr>
                <a:t>CarMart</a:t>
              </a:r>
              <a:r>
                <a:rPr lang="en-US" sz="7475" dirty="0">
                  <a:solidFill>
                    <a:srgbClr val="C1FF72"/>
                  </a:solidFill>
                  <a:latin typeface="Josefin Sans Bold"/>
                </a:rPr>
                <a:t> </a:t>
              </a:r>
              <a:r>
                <a:rPr lang="en-US" sz="7475" dirty="0" err="1">
                  <a:solidFill>
                    <a:srgbClr val="C1FF72"/>
                  </a:solidFill>
                  <a:latin typeface="Josefin Sans Bold"/>
                </a:rPr>
                <a:t>với</a:t>
              </a:r>
              <a:r>
                <a:rPr lang="en-US" sz="7475" dirty="0">
                  <a:solidFill>
                    <a:srgbClr val="C1FF72"/>
                  </a:solidFill>
                  <a:latin typeface="Josefin Sans Bold"/>
                </a:rPr>
                <a:t> Java Spring</a:t>
              </a:r>
            </a:p>
          </p:txBody>
        </p:sp>
        <p:sp>
          <p:nvSpPr>
            <p:cNvPr id="12" name="TextBox 12"/>
            <p:cNvSpPr txBox="1"/>
            <p:nvPr/>
          </p:nvSpPr>
          <p:spPr>
            <a:xfrm>
              <a:off x="0" y="-71755"/>
              <a:ext cx="13799365" cy="544195"/>
            </a:xfrm>
            <a:prstGeom prst="rect">
              <a:avLst/>
            </a:prstGeom>
          </p:spPr>
          <p:txBody>
            <a:bodyPr lIns="0" tIns="0" rIns="0" bIns="0" rtlCol="0" anchor="t">
              <a:spAutoFit/>
            </a:bodyPr>
            <a:lstStyle/>
            <a:p>
              <a:pPr algn="l">
                <a:lnSpc>
                  <a:spcPts val="3359"/>
                </a:lnSpc>
              </a:pPr>
              <a:endParaRPr/>
            </a:p>
          </p:txBody>
        </p:sp>
        <p:sp>
          <p:nvSpPr>
            <p:cNvPr id="13" name="TextBox 13"/>
            <p:cNvSpPr txBox="1"/>
            <p:nvPr/>
          </p:nvSpPr>
          <p:spPr>
            <a:xfrm>
              <a:off x="0" y="6927820"/>
              <a:ext cx="13799365" cy="761153"/>
            </a:xfrm>
            <a:prstGeom prst="rect">
              <a:avLst/>
            </a:prstGeom>
          </p:spPr>
          <p:txBody>
            <a:bodyPr lIns="0" tIns="0" rIns="0" bIns="0" rtlCol="0" anchor="t">
              <a:spAutoFit/>
            </a:bodyPr>
            <a:lstStyle/>
            <a:p>
              <a:pPr algn="l">
                <a:lnSpc>
                  <a:spcPts val="4760"/>
                </a:lnSpc>
              </a:pPr>
              <a:endParaRPr/>
            </a:p>
          </p:txBody>
        </p:sp>
      </p:grpSp>
      <p:sp>
        <p:nvSpPr>
          <p:cNvPr id="14" name="TextBox 14"/>
          <p:cNvSpPr txBox="1"/>
          <p:nvPr/>
        </p:nvSpPr>
        <p:spPr>
          <a:xfrm>
            <a:off x="8284297" y="255978"/>
            <a:ext cx="8396645" cy="582929"/>
          </a:xfrm>
          <a:prstGeom prst="rect">
            <a:avLst/>
          </a:prstGeom>
        </p:spPr>
        <p:txBody>
          <a:bodyPr lIns="0" tIns="0" rIns="0" bIns="0" rtlCol="0" anchor="t">
            <a:spAutoFit/>
          </a:bodyPr>
          <a:lstStyle/>
          <a:p>
            <a:pPr marL="0" lvl="0" indent="0" algn="ctr">
              <a:lnSpc>
                <a:spcPts val="4620"/>
              </a:lnSpc>
              <a:spcBef>
                <a:spcPct val="0"/>
              </a:spcBef>
            </a:pPr>
            <a:r>
              <a:rPr lang="en-US" sz="3300">
                <a:solidFill>
                  <a:srgbClr val="C1FF72"/>
                </a:solidFill>
                <a:latin typeface="DejaVu Serif Bold"/>
              </a:rPr>
              <a:t>Trường đại học công nghiệp Hà Nội</a:t>
            </a:r>
          </a:p>
        </p:txBody>
      </p:sp>
      <p:sp>
        <p:nvSpPr>
          <p:cNvPr id="15" name="TextBox 15"/>
          <p:cNvSpPr txBox="1"/>
          <p:nvPr/>
        </p:nvSpPr>
        <p:spPr>
          <a:xfrm>
            <a:off x="7166750" y="1339897"/>
            <a:ext cx="10962918" cy="464820"/>
          </a:xfrm>
          <a:prstGeom prst="rect">
            <a:avLst/>
          </a:prstGeom>
        </p:spPr>
        <p:txBody>
          <a:bodyPr lIns="0" tIns="0" rIns="0" bIns="0" rtlCol="0" anchor="t">
            <a:spAutoFit/>
          </a:bodyPr>
          <a:lstStyle/>
          <a:p>
            <a:pPr algn="ctr">
              <a:lnSpc>
                <a:spcPts val="3780"/>
              </a:lnSpc>
              <a:spcBef>
                <a:spcPct val="0"/>
              </a:spcBef>
            </a:pPr>
            <a:r>
              <a:rPr lang="en-US" sz="2700">
                <a:solidFill>
                  <a:srgbClr val="C1FF72"/>
                </a:solidFill>
                <a:latin typeface="Josefin Sans"/>
              </a:rPr>
              <a:t>ĐỒ ÁN TỐT NGHIỆP ĐẠI HỌC NGÀNH CÔNG NGHỆ THÔNG TIN</a:t>
            </a:r>
          </a:p>
        </p:txBody>
      </p:sp>
      <p:sp>
        <p:nvSpPr>
          <p:cNvPr id="16" name="TextBox 16"/>
          <p:cNvSpPr txBox="1"/>
          <p:nvPr/>
        </p:nvSpPr>
        <p:spPr>
          <a:xfrm>
            <a:off x="8831389" y="6905776"/>
            <a:ext cx="7849553" cy="1739900"/>
          </a:xfrm>
          <a:prstGeom prst="rect">
            <a:avLst/>
          </a:prstGeom>
        </p:spPr>
        <p:txBody>
          <a:bodyPr lIns="0" tIns="0" rIns="0" bIns="0" rtlCol="0" anchor="t">
            <a:spAutoFit/>
          </a:bodyPr>
          <a:lstStyle/>
          <a:p>
            <a:pPr algn="ctr">
              <a:lnSpc>
                <a:spcPts val="4452"/>
              </a:lnSpc>
              <a:spcBef>
                <a:spcPct val="0"/>
              </a:spcBef>
            </a:pPr>
            <a:r>
              <a:rPr lang="en-US" sz="3975">
                <a:solidFill>
                  <a:srgbClr val="C1FF72"/>
                </a:solidFill>
                <a:latin typeface="Josefin Sans Bold"/>
              </a:rPr>
              <a:t>CBHD</a:t>
            </a:r>
            <a:r>
              <a:rPr lang="en-US" sz="3975" smtClean="0">
                <a:solidFill>
                  <a:srgbClr val="C1FF72"/>
                </a:solidFill>
                <a:latin typeface="Josefin Sans Bold"/>
              </a:rPr>
              <a:t>: TS.Trần Tiến Dũng</a:t>
            </a:r>
            <a:endParaRPr lang="en-US" sz="3975" dirty="0">
              <a:solidFill>
                <a:srgbClr val="C1FF72"/>
              </a:solidFill>
              <a:latin typeface="Josefin Sans Bold"/>
            </a:endParaRPr>
          </a:p>
          <a:p>
            <a:pPr algn="ctr">
              <a:lnSpc>
                <a:spcPts val="4452"/>
              </a:lnSpc>
              <a:spcBef>
                <a:spcPct val="0"/>
              </a:spcBef>
            </a:pPr>
            <a:r>
              <a:rPr lang="en-US" sz="3975" dirty="0">
                <a:solidFill>
                  <a:srgbClr val="C1FF72"/>
                </a:solidFill>
                <a:latin typeface="Josefin Sans Bold"/>
              </a:rPr>
              <a:t>Sinh </a:t>
            </a:r>
            <a:r>
              <a:rPr lang="en-US" sz="3975" dirty="0" err="1">
                <a:solidFill>
                  <a:srgbClr val="C1FF72"/>
                </a:solidFill>
                <a:latin typeface="Josefin Sans Bold"/>
              </a:rPr>
              <a:t>viên</a:t>
            </a:r>
            <a:r>
              <a:rPr lang="en-US" sz="3975" dirty="0">
                <a:solidFill>
                  <a:srgbClr val="C1FF72"/>
                </a:solidFill>
                <a:latin typeface="Josefin Sans Bold"/>
              </a:rPr>
              <a:t>:  </a:t>
            </a:r>
            <a:r>
              <a:rPr lang="en-US" sz="3975" dirty="0" err="1">
                <a:solidFill>
                  <a:srgbClr val="C1FF72"/>
                </a:solidFill>
                <a:latin typeface="Josefin Sans Bold"/>
              </a:rPr>
              <a:t>Nguyễn</a:t>
            </a:r>
            <a:r>
              <a:rPr lang="en-US" sz="3975" dirty="0">
                <a:solidFill>
                  <a:srgbClr val="C1FF72"/>
                </a:solidFill>
                <a:latin typeface="Josefin Sans Bold"/>
              </a:rPr>
              <a:t> Văn </a:t>
            </a:r>
            <a:r>
              <a:rPr lang="en-US" sz="3975" dirty="0" err="1">
                <a:solidFill>
                  <a:srgbClr val="C1FF72"/>
                </a:solidFill>
                <a:latin typeface="Josefin Sans Bold"/>
              </a:rPr>
              <a:t>Tuân</a:t>
            </a:r>
            <a:endParaRPr lang="en-US" sz="3975" dirty="0">
              <a:solidFill>
                <a:srgbClr val="C1FF72"/>
              </a:solidFill>
              <a:latin typeface="Josefin Sans Bold"/>
            </a:endParaRPr>
          </a:p>
          <a:p>
            <a:pPr algn="ctr">
              <a:lnSpc>
                <a:spcPts val="4452"/>
              </a:lnSpc>
              <a:spcBef>
                <a:spcPct val="0"/>
              </a:spcBef>
            </a:pPr>
            <a:r>
              <a:rPr lang="en-US" sz="3975" dirty="0">
                <a:solidFill>
                  <a:srgbClr val="C1FF72"/>
                </a:solidFill>
                <a:latin typeface="Josefin Sans Bold"/>
              </a:rPr>
              <a:t> </a:t>
            </a:r>
            <a:r>
              <a:rPr lang="en-US" sz="3975" dirty="0" err="1">
                <a:solidFill>
                  <a:srgbClr val="C1FF72"/>
                </a:solidFill>
                <a:latin typeface="Josefin Sans Bold"/>
              </a:rPr>
              <a:t>Mã</a:t>
            </a:r>
            <a:r>
              <a:rPr lang="en-US" sz="3975" dirty="0">
                <a:solidFill>
                  <a:srgbClr val="C1FF72"/>
                </a:solidFill>
                <a:latin typeface="Josefin Sans Bold"/>
              </a:rPr>
              <a:t> </a:t>
            </a:r>
            <a:r>
              <a:rPr lang="en-US" sz="3975" dirty="0" err="1">
                <a:solidFill>
                  <a:srgbClr val="C1FF72"/>
                </a:solidFill>
                <a:latin typeface="Josefin Sans Bold"/>
              </a:rPr>
              <a:t>sinh</a:t>
            </a:r>
            <a:r>
              <a:rPr lang="en-US" sz="3975" dirty="0">
                <a:solidFill>
                  <a:srgbClr val="C1FF72"/>
                </a:solidFill>
                <a:latin typeface="Josefin Sans Bold"/>
              </a:rPr>
              <a:t> </a:t>
            </a:r>
            <a:r>
              <a:rPr lang="en-US" sz="3975" err="1">
                <a:solidFill>
                  <a:srgbClr val="C1FF72"/>
                </a:solidFill>
                <a:latin typeface="Josefin Sans Bold"/>
              </a:rPr>
              <a:t>viên</a:t>
            </a:r>
            <a:r>
              <a:rPr lang="en-US" sz="3975" smtClean="0">
                <a:solidFill>
                  <a:srgbClr val="C1FF72"/>
                </a:solidFill>
                <a:latin typeface="Josefin Sans Bold"/>
              </a:rPr>
              <a:t>: 2020603116</a:t>
            </a:r>
            <a:endParaRPr lang="en-US" sz="3975" dirty="0">
              <a:solidFill>
                <a:srgbClr val="C1FF72"/>
              </a:solidFill>
              <a:latin typeface="Josefin Sans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76961"/>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733263" y="1706073"/>
            <a:ext cx="11375092" cy="8580927"/>
          </a:xfrm>
          <a:custGeom>
            <a:avLst/>
            <a:gdLst/>
            <a:ahLst/>
            <a:cxnLst/>
            <a:rect l="l" t="t" r="r" b="b"/>
            <a:pathLst>
              <a:path w="11375092" h="8580927">
                <a:moveTo>
                  <a:pt x="0" y="0"/>
                </a:moveTo>
                <a:lnTo>
                  <a:pt x="11375091" y="0"/>
                </a:lnTo>
                <a:lnTo>
                  <a:pt x="11375091" y="8580927"/>
                </a:lnTo>
                <a:lnTo>
                  <a:pt x="0" y="8580927"/>
                </a:lnTo>
                <a:lnTo>
                  <a:pt x="0" y="0"/>
                </a:lnTo>
                <a:close/>
              </a:path>
            </a:pathLst>
          </a:custGeom>
          <a:blipFill>
            <a:blip r:embed="rId4"/>
            <a:stretch>
              <a:fillRect t="-801" b="-801"/>
            </a:stretch>
          </a:blipFill>
        </p:spPr>
      </p:sp>
      <p:sp>
        <p:nvSpPr>
          <p:cNvPr id="4" name="Freeform 4"/>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5"/>
            <a:stretch>
              <a:fillRect/>
            </a:stretch>
          </a:blipFill>
        </p:spPr>
      </p:sp>
      <p:sp>
        <p:nvSpPr>
          <p:cNvPr id="5" name="Freeform 5"/>
          <p:cNvSpPr/>
          <p:nvPr/>
        </p:nvSpPr>
        <p:spPr>
          <a:xfrm>
            <a:off x="0" y="4885521"/>
            <a:ext cx="4033395" cy="2222031"/>
          </a:xfrm>
          <a:custGeom>
            <a:avLst/>
            <a:gdLst/>
            <a:ahLst/>
            <a:cxnLst/>
            <a:rect l="l" t="t" r="r" b="b"/>
            <a:pathLst>
              <a:path w="4033395" h="2222031">
                <a:moveTo>
                  <a:pt x="0" y="0"/>
                </a:moveTo>
                <a:lnTo>
                  <a:pt x="4033395" y="0"/>
                </a:lnTo>
                <a:lnTo>
                  <a:pt x="4033395" y="2222031"/>
                </a:lnTo>
                <a:lnTo>
                  <a:pt x="0" y="2222031"/>
                </a:lnTo>
                <a:lnTo>
                  <a:pt x="0" y="0"/>
                </a:lnTo>
                <a:close/>
              </a:path>
            </a:pathLst>
          </a:custGeom>
          <a:blipFill>
            <a:blip r:embed="rId6"/>
            <a:stretch>
              <a:fillRect t="-1862" b="-1862"/>
            </a:stretch>
          </a:blipFill>
        </p:spPr>
      </p:sp>
      <p:pic>
        <p:nvPicPr>
          <p:cNvPr id="6" name="Picture 6"/>
          <p:cNvPicPr>
            <a:picLocks noChangeAspect="1"/>
          </p:cNvPicPr>
          <p:nvPr/>
        </p:nvPicPr>
        <p:blipFill>
          <a:blip r:embed="rId7"/>
          <a:srcRect/>
          <a:stretch>
            <a:fillRect/>
          </a:stretch>
        </p:blipFill>
        <p:spPr>
          <a:xfrm>
            <a:off x="4557341" y="5584422"/>
            <a:ext cx="1831620" cy="824229"/>
          </a:xfrm>
          <a:prstGeom prst="rect">
            <a:avLst/>
          </a:prstGeom>
        </p:spPr>
      </p:pic>
      <p:sp>
        <p:nvSpPr>
          <p:cNvPr id="7" name="TextBox 7"/>
          <p:cNvSpPr txBox="1"/>
          <p:nvPr/>
        </p:nvSpPr>
        <p:spPr>
          <a:xfrm>
            <a:off x="501395" y="87692"/>
            <a:ext cx="8878532"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Biểu đồ use case Admin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190442" y="5191076"/>
            <a:ext cx="1002791" cy="951739"/>
          </a:xfrm>
          <a:custGeom>
            <a:avLst/>
            <a:gdLst/>
            <a:ahLst/>
            <a:cxnLst/>
            <a:rect l="l" t="t" r="r" b="b"/>
            <a:pathLst>
              <a:path w="1002791" h="951739">
                <a:moveTo>
                  <a:pt x="0" y="0"/>
                </a:moveTo>
                <a:lnTo>
                  <a:pt x="1002790" y="0"/>
                </a:lnTo>
                <a:lnTo>
                  <a:pt x="1002790" y="951739"/>
                </a:lnTo>
                <a:lnTo>
                  <a:pt x="0" y="95173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9758349" y="6474528"/>
            <a:ext cx="7728525" cy="3225292"/>
          </a:xfrm>
          <a:custGeom>
            <a:avLst/>
            <a:gdLst/>
            <a:ahLst/>
            <a:cxnLst/>
            <a:rect l="l" t="t" r="r" b="b"/>
            <a:pathLst>
              <a:path w="7728525" h="3225292">
                <a:moveTo>
                  <a:pt x="0" y="0"/>
                </a:moveTo>
                <a:lnTo>
                  <a:pt x="7728525" y="0"/>
                </a:lnTo>
                <a:lnTo>
                  <a:pt x="7728525" y="3225293"/>
                </a:lnTo>
                <a:lnTo>
                  <a:pt x="0" y="3225293"/>
                </a:lnTo>
                <a:lnTo>
                  <a:pt x="0" y="0"/>
                </a:lnTo>
                <a:close/>
              </a:path>
            </a:pathLst>
          </a:custGeom>
          <a:blipFill>
            <a:blip r:embed="rId4"/>
            <a:stretch>
              <a:fillRect t="-4902" b="-4902"/>
            </a:stretch>
          </a:blipFill>
        </p:spPr>
      </p:sp>
      <p:pic>
        <p:nvPicPr>
          <p:cNvPr id="8" name="Picture 8"/>
          <p:cNvPicPr>
            <a:picLocks noChangeAspect="1"/>
          </p:cNvPicPr>
          <p:nvPr/>
        </p:nvPicPr>
        <p:blipFill>
          <a:blip r:embed="rId5"/>
          <a:srcRect/>
          <a:stretch>
            <a:fillRect/>
          </a:stretch>
        </p:blipFill>
        <p:spPr>
          <a:xfrm rot="-1098022">
            <a:off x="5455199" y="4258457"/>
            <a:ext cx="4058248" cy="791358"/>
          </a:xfrm>
          <a:prstGeom prst="rect">
            <a:avLst/>
          </a:prstGeom>
        </p:spPr>
      </p:pic>
      <p:pic>
        <p:nvPicPr>
          <p:cNvPr id="9" name="Picture 9"/>
          <p:cNvPicPr>
            <a:picLocks noChangeAspect="1"/>
          </p:cNvPicPr>
          <p:nvPr/>
        </p:nvPicPr>
        <p:blipFill>
          <a:blip r:embed="rId5"/>
          <a:srcRect/>
          <a:stretch>
            <a:fillRect/>
          </a:stretch>
        </p:blipFill>
        <p:spPr>
          <a:xfrm rot="1577443">
            <a:off x="5310517" y="6567607"/>
            <a:ext cx="4260917" cy="830879"/>
          </a:xfrm>
          <a:prstGeom prst="rect">
            <a:avLst/>
          </a:prstGeom>
        </p:spPr>
      </p:pic>
      <p:sp>
        <p:nvSpPr>
          <p:cNvPr id="10" name="TextBox 10"/>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11" name="TextBox 11"/>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2" name="TextBox 12"/>
          <p:cNvSpPr txBox="1"/>
          <p:nvPr/>
        </p:nvSpPr>
        <p:spPr>
          <a:xfrm>
            <a:off x="1691837" y="5201807"/>
            <a:ext cx="4697026"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Trang chủ</a:t>
            </a:r>
          </a:p>
        </p:txBody>
      </p:sp>
      <p:sp>
        <p:nvSpPr>
          <p:cNvPr id="13" name="Freeform 13"/>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6"/>
            <a:stretch>
              <a:fillRect/>
            </a:stretch>
          </a:blipFill>
        </p:spPr>
      </p:sp>
      <p:grpSp>
        <p:nvGrpSpPr>
          <p:cNvPr id="14" name="Group 14"/>
          <p:cNvGrpSpPr/>
          <p:nvPr/>
        </p:nvGrpSpPr>
        <p:grpSpPr>
          <a:xfrm>
            <a:off x="409869" y="8087175"/>
            <a:ext cx="7031106" cy="2199825"/>
            <a:chOff x="0" y="0"/>
            <a:chExt cx="1851814" cy="579378"/>
          </a:xfrm>
        </p:grpSpPr>
        <p:sp>
          <p:nvSpPr>
            <p:cNvPr id="15" name="Freeform 15"/>
            <p:cNvSpPr/>
            <p:nvPr/>
          </p:nvSpPr>
          <p:spPr>
            <a:xfrm>
              <a:off x="0" y="0"/>
              <a:ext cx="1851814" cy="579378"/>
            </a:xfrm>
            <a:custGeom>
              <a:avLst/>
              <a:gdLst/>
              <a:ahLst/>
              <a:cxnLst/>
              <a:rect l="l" t="t" r="r" b="b"/>
              <a:pathLst>
                <a:path w="1851814" h="579378">
                  <a:moveTo>
                    <a:pt x="56156" y="0"/>
                  </a:moveTo>
                  <a:lnTo>
                    <a:pt x="1795658" y="0"/>
                  </a:lnTo>
                  <a:cubicBezTo>
                    <a:pt x="1810552" y="0"/>
                    <a:pt x="1824835" y="5916"/>
                    <a:pt x="1835366" y="16448"/>
                  </a:cubicBezTo>
                  <a:cubicBezTo>
                    <a:pt x="1845898" y="26979"/>
                    <a:pt x="1851814" y="41262"/>
                    <a:pt x="1851814" y="56156"/>
                  </a:cubicBezTo>
                  <a:lnTo>
                    <a:pt x="1851814" y="523222"/>
                  </a:lnTo>
                  <a:cubicBezTo>
                    <a:pt x="1851814" y="538115"/>
                    <a:pt x="1845898" y="552399"/>
                    <a:pt x="1835366" y="562930"/>
                  </a:cubicBezTo>
                  <a:cubicBezTo>
                    <a:pt x="1824835" y="573461"/>
                    <a:pt x="1810552" y="579378"/>
                    <a:pt x="1795658" y="579378"/>
                  </a:cubicBezTo>
                  <a:lnTo>
                    <a:pt x="56156" y="579378"/>
                  </a:lnTo>
                  <a:cubicBezTo>
                    <a:pt x="25142" y="579378"/>
                    <a:pt x="0" y="554236"/>
                    <a:pt x="0" y="523222"/>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16" name="TextBox 16"/>
            <p:cNvSpPr txBox="1"/>
            <p:nvPr/>
          </p:nvSpPr>
          <p:spPr>
            <a:xfrm>
              <a:off x="0" y="-66675"/>
              <a:ext cx="1851814" cy="646053"/>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600434" y="8416607"/>
            <a:ext cx="6649977" cy="161671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Cho phép người dùng tùy chọn các chức năng của Website và xem tất cả sản phẩm.</a:t>
            </a:r>
          </a:p>
        </p:txBody>
      </p:sp>
      <p:pic>
        <p:nvPicPr>
          <p:cNvPr id="18" name="Picture 18"/>
          <p:cNvPicPr>
            <a:picLocks noChangeAspect="1"/>
          </p:cNvPicPr>
          <p:nvPr/>
        </p:nvPicPr>
        <p:blipFill>
          <a:blip r:embed="rId5"/>
          <a:srcRect/>
          <a:stretch>
            <a:fillRect/>
          </a:stretch>
        </p:blipFill>
        <p:spPr>
          <a:xfrm rot="5400000">
            <a:off x="2813966" y="6783682"/>
            <a:ext cx="2181578" cy="425408"/>
          </a:xfrm>
          <a:prstGeom prst="rect">
            <a:avLst/>
          </a:prstGeom>
        </p:spPr>
      </p:pic>
      <p:pic>
        <p:nvPicPr>
          <p:cNvPr id="22" name="Picture 21">
            <a:extLst>
              <a:ext uri="{FF2B5EF4-FFF2-40B4-BE49-F238E27FC236}">
                <a16:creationId xmlns:a16="http://schemas.microsoft.com/office/drawing/2014/main" xmlns="" id="{AAAB0B06-AEA2-86C3-60EA-AB4E0EC606A4}"/>
              </a:ext>
            </a:extLst>
          </p:cNvPr>
          <p:cNvPicPr>
            <a:picLocks noChangeAspect="1"/>
          </p:cNvPicPr>
          <p:nvPr/>
        </p:nvPicPr>
        <p:blipFill>
          <a:blip r:embed="rId7"/>
          <a:stretch>
            <a:fillRect/>
          </a:stretch>
        </p:blipFill>
        <p:spPr>
          <a:xfrm>
            <a:off x="9758348" y="1389474"/>
            <a:ext cx="7728525" cy="450370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2"/>
            <a:stretch>
              <a:fillRect/>
            </a:stretch>
          </a:blipFill>
        </p:spPr>
      </p:sp>
      <p:grpSp>
        <p:nvGrpSpPr>
          <p:cNvPr id="3" name="Group 3"/>
          <p:cNvGrpSpPr/>
          <p:nvPr/>
        </p:nvGrpSpPr>
        <p:grpSpPr>
          <a:xfrm>
            <a:off x="529743" y="293974"/>
            <a:ext cx="1162094" cy="1099053"/>
            <a:chOff x="0" y="0"/>
            <a:chExt cx="306066" cy="289463"/>
          </a:xfrm>
        </p:grpSpPr>
        <p:sp>
          <p:nvSpPr>
            <p:cNvPr id="4" name="Freeform 4"/>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5" name="TextBox 5"/>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4015255" y="6905155"/>
            <a:ext cx="4706289" cy="4706289"/>
          </a:xfrm>
          <a:custGeom>
            <a:avLst/>
            <a:gdLst/>
            <a:ahLst/>
            <a:cxnLst/>
            <a:rect l="l" t="t" r="r" b="b"/>
            <a:pathLst>
              <a:path w="4706289" h="4706289">
                <a:moveTo>
                  <a:pt x="0" y="0"/>
                </a:moveTo>
                <a:lnTo>
                  <a:pt x="4706290" y="0"/>
                </a:lnTo>
                <a:lnTo>
                  <a:pt x="4706290" y="4706290"/>
                </a:lnTo>
                <a:lnTo>
                  <a:pt x="0" y="4706290"/>
                </a:lnTo>
                <a:lnTo>
                  <a:pt x="0" y="0"/>
                </a:lnTo>
                <a:close/>
              </a:path>
            </a:pathLst>
          </a:custGeom>
          <a:blipFill>
            <a:blip r:embed="rId5"/>
            <a:stretch>
              <a:fillRect/>
            </a:stretch>
          </a:blipFill>
        </p:spPr>
      </p:sp>
      <p:sp>
        <p:nvSpPr>
          <p:cNvPr id="8" name="Freeform 8"/>
          <p:cNvSpPr/>
          <p:nvPr/>
        </p:nvSpPr>
        <p:spPr>
          <a:xfrm>
            <a:off x="179574" y="3065227"/>
            <a:ext cx="9851955" cy="7221773"/>
          </a:xfrm>
          <a:custGeom>
            <a:avLst/>
            <a:gdLst/>
            <a:ahLst/>
            <a:cxnLst/>
            <a:rect l="l" t="t" r="r" b="b"/>
            <a:pathLst>
              <a:path w="9851955" h="7221773">
                <a:moveTo>
                  <a:pt x="0" y="0"/>
                </a:moveTo>
                <a:lnTo>
                  <a:pt x="9851955" y="0"/>
                </a:lnTo>
                <a:lnTo>
                  <a:pt x="9851955" y="7221773"/>
                </a:lnTo>
                <a:lnTo>
                  <a:pt x="0" y="7221773"/>
                </a:lnTo>
                <a:lnTo>
                  <a:pt x="0" y="0"/>
                </a:lnTo>
                <a:close/>
              </a:path>
            </a:pathLst>
          </a:custGeom>
          <a:blipFill>
            <a:blip r:embed="rId6"/>
            <a:stretch>
              <a:fillRect r="-1187"/>
            </a:stretch>
          </a:blipFill>
        </p:spPr>
      </p:sp>
      <p:sp>
        <p:nvSpPr>
          <p:cNvPr id="9" name="TextBox 9"/>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10" name="TextBox 10"/>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1" name="TextBox 11"/>
          <p:cNvSpPr txBox="1"/>
          <p:nvPr/>
        </p:nvSpPr>
        <p:spPr>
          <a:xfrm>
            <a:off x="2770467" y="1371497"/>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Tìm kiếm sản phẩm</a:t>
            </a:r>
          </a:p>
        </p:txBody>
      </p:sp>
      <p:grpSp>
        <p:nvGrpSpPr>
          <p:cNvPr id="12" name="Group 12"/>
          <p:cNvGrpSpPr/>
          <p:nvPr/>
        </p:nvGrpSpPr>
        <p:grpSpPr>
          <a:xfrm>
            <a:off x="11256894" y="5143500"/>
            <a:ext cx="7031106" cy="1761655"/>
            <a:chOff x="0" y="0"/>
            <a:chExt cx="1851814" cy="463975"/>
          </a:xfrm>
        </p:grpSpPr>
        <p:sp>
          <p:nvSpPr>
            <p:cNvPr id="13" name="Freeform 13"/>
            <p:cNvSpPr/>
            <p:nvPr/>
          </p:nvSpPr>
          <p:spPr>
            <a:xfrm>
              <a:off x="0" y="0"/>
              <a:ext cx="1851814" cy="463975"/>
            </a:xfrm>
            <a:custGeom>
              <a:avLst/>
              <a:gdLst/>
              <a:ahLst/>
              <a:cxnLst/>
              <a:rect l="l" t="t" r="r" b="b"/>
              <a:pathLst>
                <a:path w="1851814" h="463975">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1851814" cy="530650"/>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1447458" y="5454097"/>
            <a:ext cx="6649977"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Cho phép khách hàng tìm kiếm sản phẩm theo nhu cầu của mình</a:t>
            </a:r>
          </a:p>
        </p:txBody>
      </p:sp>
      <p:pic>
        <p:nvPicPr>
          <p:cNvPr id="16" name="Picture 16"/>
          <p:cNvPicPr>
            <a:picLocks noChangeAspect="1"/>
          </p:cNvPicPr>
          <p:nvPr/>
        </p:nvPicPr>
        <p:blipFill>
          <a:blip r:embed="rId7"/>
          <a:srcRect/>
          <a:stretch>
            <a:fillRect/>
          </a:stretch>
        </p:blipFill>
        <p:spPr>
          <a:xfrm>
            <a:off x="9824189" y="5885379"/>
            <a:ext cx="1425114" cy="27789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8843901" y="2883609"/>
            <a:ext cx="9144000" cy="7403391"/>
          </a:xfrm>
          <a:custGeom>
            <a:avLst/>
            <a:gdLst/>
            <a:ahLst/>
            <a:cxnLst/>
            <a:rect l="l" t="t" r="r" b="b"/>
            <a:pathLst>
              <a:path w="9144000" h="7403391">
                <a:moveTo>
                  <a:pt x="0" y="0"/>
                </a:moveTo>
                <a:lnTo>
                  <a:pt x="9144000" y="0"/>
                </a:lnTo>
                <a:lnTo>
                  <a:pt x="9144000" y="7403391"/>
                </a:lnTo>
                <a:lnTo>
                  <a:pt x="0" y="7403391"/>
                </a:lnTo>
                <a:lnTo>
                  <a:pt x="0" y="0"/>
                </a:lnTo>
                <a:close/>
              </a:path>
            </a:pathLst>
          </a:custGeom>
          <a:blipFill>
            <a:blip r:embed="rId4"/>
            <a:stretch>
              <a:fillRect t="-1606" b="-1606"/>
            </a:stretch>
          </a:blipFill>
        </p:spPr>
      </p:sp>
      <p:sp>
        <p:nvSpPr>
          <p:cNvPr id="7" name="Freeform 7"/>
          <p:cNvSpPr/>
          <p:nvPr/>
        </p:nvSpPr>
        <p:spPr>
          <a:xfrm>
            <a:off x="529743" y="6712189"/>
            <a:ext cx="4887991" cy="4114800"/>
          </a:xfrm>
          <a:custGeom>
            <a:avLst/>
            <a:gdLst/>
            <a:ahLst/>
            <a:cxnLst/>
            <a:rect l="l" t="t" r="r" b="b"/>
            <a:pathLst>
              <a:path w="4887991" h="4114800">
                <a:moveTo>
                  <a:pt x="0" y="0"/>
                </a:moveTo>
                <a:lnTo>
                  <a:pt x="4887992" y="0"/>
                </a:lnTo>
                <a:lnTo>
                  <a:pt x="4887992"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9" name="TextBox 9"/>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0" name="TextBox 10"/>
          <p:cNvSpPr txBox="1"/>
          <p:nvPr/>
        </p:nvSpPr>
        <p:spPr>
          <a:xfrm>
            <a:off x="2770467" y="1371497"/>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Thanh toán Online</a:t>
            </a:r>
          </a:p>
        </p:txBody>
      </p:sp>
      <p:pic>
        <p:nvPicPr>
          <p:cNvPr id="11" name="Picture 11"/>
          <p:cNvPicPr>
            <a:picLocks noChangeAspect="1"/>
          </p:cNvPicPr>
          <p:nvPr/>
        </p:nvPicPr>
        <p:blipFill>
          <a:blip r:embed="rId7"/>
          <a:srcRect/>
          <a:stretch>
            <a:fillRect/>
          </a:stretch>
        </p:blipFill>
        <p:spPr>
          <a:xfrm>
            <a:off x="5341161" y="8466942"/>
            <a:ext cx="4058248" cy="791358"/>
          </a:xfrm>
          <a:prstGeom prst="rect">
            <a:avLst/>
          </a:prstGeom>
        </p:spPr>
      </p:pic>
      <p:sp>
        <p:nvSpPr>
          <p:cNvPr id="12" name="Freeform 12"/>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8"/>
            <a:stretch>
              <a:fillRect/>
            </a:stretch>
          </a:blipFill>
        </p:spPr>
      </p:sp>
      <p:grpSp>
        <p:nvGrpSpPr>
          <p:cNvPr id="13" name="Group 13"/>
          <p:cNvGrpSpPr/>
          <p:nvPr/>
        </p:nvGrpSpPr>
        <p:grpSpPr>
          <a:xfrm>
            <a:off x="0" y="2773037"/>
            <a:ext cx="7031106" cy="1761655"/>
            <a:chOff x="0" y="0"/>
            <a:chExt cx="1851814" cy="463975"/>
          </a:xfrm>
        </p:grpSpPr>
        <p:sp>
          <p:nvSpPr>
            <p:cNvPr id="14" name="Freeform 14"/>
            <p:cNvSpPr/>
            <p:nvPr/>
          </p:nvSpPr>
          <p:spPr>
            <a:xfrm>
              <a:off x="0" y="0"/>
              <a:ext cx="1851814" cy="463975"/>
            </a:xfrm>
            <a:custGeom>
              <a:avLst/>
              <a:gdLst/>
              <a:ahLst/>
              <a:cxnLst/>
              <a:rect l="l" t="t" r="r" b="b"/>
              <a:pathLst>
                <a:path w="1851814" h="463975">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15" name="TextBox 15"/>
            <p:cNvSpPr txBox="1"/>
            <p:nvPr/>
          </p:nvSpPr>
          <p:spPr>
            <a:xfrm>
              <a:off x="0" y="-66675"/>
              <a:ext cx="1851814" cy="530650"/>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190565" y="3083634"/>
            <a:ext cx="6649977"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Cho phép khách hàng thanh toán trực tuyến </a:t>
            </a:r>
          </a:p>
        </p:txBody>
      </p:sp>
      <p:pic>
        <p:nvPicPr>
          <p:cNvPr id="17" name="Picture 17"/>
          <p:cNvPicPr>
            <a:picLocks noChangeAspect="1"/>
          </p:cNvPicPr>
          <p:nvPr/>
        </p:nvPicPr>
        <p:blipFill>
          <a:blip r:embed="rId7"/>
          <a:srcRect/>
          <a:stretch>
            <a:fillRect/>
          </a:stretch>
        </p:blipFill>
        <p:spPr>
          <a:xfrm rot="-5400000">
            <a:off x="2034536" y="5473895"/>
            <a:ext cx="2333423" cy="45501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5460204" y="7406837"/>
            <a:ext cx="2827796" cy="2880163"/>
          </a:xfrm>
          <a:custGeom>
            <a:avLst/>
            <a:gdLst/>
            <a:ahLst/>
            <a:cxnLst/>
            <a:rect l="l" t="t" r="r" b="b"/>
            <a:pathLst>
              <a:path w="2827796" h="2880163">
                <a:moveTo>
                  <a:pt x="0" y="0"/>
                </a:moveTo>
                <a:lnTo>
                  <a:pt x="2827796" y="0"/>
                </a:lnTo>
                <a:lnTo>
                  <a:pt x="2827796" y="2880163"/>
                </a:lnTo>
                <a:lnTo>
                  <a:pt x="0" y="28801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259281" y="2544792"/>
            <a:ext cx="10997613" cy="7733890"/>
          </a:xfrm>
          <a:custGeom>
            <a:avLst/>
            <a:gdLst/>
            <a:ahLst/>
            <a:cxnLst/>
            <a:rect l="l" t="t" r="r" b="b"/>
            <a:pathLst>
              <a:path w="10997613" h="7733890">
                <a:moveTo>
                  <a:pt x="0" y="0"/>
                </a:moveTo>
                <a:lnTo>
                  <a:pt x="10997613" y="0"/>
                </a:lnTo>
                <a:lnTo>
                  <a:pt x="10997613" y="7733890"/>
                </a:lnTo>
                <a:lnTo>
                  <a:pt x="0" y="7733890"/>
                </a:lnTo>
                <a:lnTo>
                  <a:pt x="0" y="0"/>
                </a:lnTo>
                <a:close/>
              </a:path>
            </a:pathLst>
          </a:custGeom>
          <a:blipFill>
            <a:blip r:embed="rId6"/>
            <a:stretch>
              <a:fillRect l="-18651" r="-18558"/>
            </a:stretch>
          </a:blipFill>
        </p:spPr>
      </p:sp>
      <p:sp>
        <p:nvSpPr>
          <p:cNvPr id="8" name="TextBox 8"/>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9" name="TextBox 9"/>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0" name="TextBox 10"/>
          <p:cNvSpPr txBox="1"/>
          <p:nvPr/>
        </p:nvSpPr>
        <p:spPr>
          <a:xfrm>
            <a:off x="1256344" y="1403759"/>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Đặt hàng</a:t>
            </a:r>
          </a:p>
        </p:txBody>
      </p:sp>
      <p:sp>
        <p:nvSpPr>
          <p:cNvPr id="11" name="Freeform 11"/>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7"/>
            <a:stretch>
              <a:fillRect/>
            </a:stretch>
          </a:blipFill>
        </p:spPr>
      </p:sp>
      <p:grpSp>
        <p:nvGrpSpPr>
          <p:cNvPr id="12" name="Group 12"/>
          <p:cNvGrpSpPr/>
          <p:nvPr/>
        </p:nvGrpSpPr>
        <p:grpSpPr>
          <a:xfrm>
            <a:off x="11447458" y="3311759"/>
            <a:ext cx="6840542" cy="1761655"/>
            <a:chOff x="0" y="0"/>
            <a:chExt cx="1801624" cy="463975"/>
          </a:xfrm>
        </p:grpSpPr>
        <p:sp>
          <p:nvSpPr>
            <p:cNvPr id="13" name="Freeform 13"/>
            <p:cNvSpPr/>
            <p:nvPr/>
          </p:nvSpPr>
          <p:spPr>
            <a:xfrm>
              <a:off x="0" y="0"/>
              <a:ext cx="1801624" cy="463975"/>
            </a:xfrm>
            <a:custGeom>
              <a:avLst/>
              <a:gdLst/>
              <a:ahLst/>
              <a:cxnLst/>
              <a:rect l="l" t="t" r="r" b="b"/>
              <a:pathLst>
                <a:path w="1801624" h="463975">
                  <a:moveTo>
                    <a:pt x="57720" y="0"/>
                  </a:moveTo>
                  <a:lnTo>
                    <a:pt x="1743904" y="0"/>
                  </a:lnTo>
                  <a:cubicBezTo>
                    <a:pt x="1759212" y="0"/>
                    <a:pt x="1773894" y="6081"/>
                    <a:pt x="1784718" y="16906"/>
                  </a:cubicBezTo>
                  <a:cubicBezTo>
                    <a:pt x="1795543" y="27731"/>
                    <a:pt x="1801624" y="42412"/>
                    <a:pt x="1801624" y="57720"/>
                  </a:cubicBezTo>
                  <a:lnTo>
                    <a:pt x="1801624" y="406255"/>
                  </a:lnTo>
                  <a:cubicBezTo>
                    <a:pt x="1801624" y="421563"/>
                    <a:pt x="1795543" y="436245"/>
                    <a:pt x="1784718" y="447069"/>
                  </a:cubicBezTo>
                  <a:cubicBezTo>
                    <a:pt x="1773894" y="457894"/>
                    <a:pt x="1759212" y="463975"/>
                    <a:pt x="1743904" y="463975"/>
                  </a:cubicBezTo>
                  <a:lnTo>
                    <a:pt x="57720" y="463975"/>
                  </a:lnTo>
                  <a:cubicBezTo>
                    <a:pt x="42412" y="463975"/>
                    <a:pt x="27731" y="457894"/>
                    <a:pt x="16906" y="447069"/>
                  </a:cubicBezTo>
                  <a:cubicBezTo>
                    <a:pt x="6081" y="436245"/>
                    <a:pt x="0" y="421563"/>
                    <a:pt x="0" y="406255"/>
                  </a:cubicBezTo>
                  <a:lnTo>
                    <a:pt x="0" y="57720"/>
                  </a:lnTo>
                  <a:cubicBezTo>
                    <a:pt x="0" y="42412"/>
                    <a:pt x="6081" y="27731"/>
                    <a:pt x="16906" y="16906"/>
                  </a:cubicBezTo>
                  <a:cubicBezTo>
                    <a:pt x="27731" y="6081"/>
                    <a:pt x="42412" y="0"/>
                    <a:pt x="57720"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1801624" cy="530650"/>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1447458" y="3350893"/>
            <a:ext cx="6649977" cy="161671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Khi khách hàng đã chọn được sản phẩm ưng ý nhất thì sẽ tiến hành đặt hàng</a:t>
            </a:r>
          </a:p>
        </p:txBody>
      </p:sp>
      <p:pic>
        <p:nvPicPr>
          <p:cNvPr id="16" name="Picture 16"/>
          <p:cNvPicPr>
            <a:picLocks noChangeAspect="1"/>
          </p:cNvPicPr>
          <p:nvPr/>
        </p:nvPicPr>
        <p:blipFill>
          <a:blip r:embed="rId8"/>
          <a:srcRect/>
          <a:stretch>
            <a:fillRect/>
          </a:stretch>
        </p:blipFill>
        <p:spPr>
          <a:xfrm rot="-3944058">
            <a:off x="10777072" y="6184228"/>
            <a:ext cx="2333423" cy="45501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4126902" y="7412060"/>
            <a:ext cx="4161098" cy="2874940"/>
          </a:xfrm>
          <a:custGeom>
            <a:avLst/>
            <a:gdLst/>
            <a:ahLst/>
            <a:cxnLst/>
            <a:rect l="l" t="t" r="r" b="b"/>
            <a:pathLst>
              <a:path w="4161098" h="2874940">
                <a:moveTo>
                  <a:pt x="0" y="0"/>
                </a:moveTo>
                <a:lnTo>
                  <a:pt x="4161098" y="0"/>
                </a:lnTo>
                <a:lnTo>
                  <a:pt x="4161098" y="2874940"/>
                </a:lnTo>
                <a:lnTo>
                  <a:pt x="0" y="287494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53920" y="4332288"/>
            <a:ext cx="13774832" cy="5954712"/>
          </a:xfrm>
          <a:custGeom>
            <a:avLst/>
            <a:gdLst/>
            <a:ahLst/>
            <a:cxnLst/>
            <a:rect l="l" t="t" r="r" b="b"/>
            <a:pathLst>
              <a:path w="13774832" h="5954712">
                <a:moveTo>
                  <a:pt x="0" y="0"/>
                </a:moveTo>
                <a:lnTo>
                  <a:pt x="13774833" y="0"/>
                </a:lnTo>
                <a:lnTo>
                  <a:pt x="13774833" y="5954712"/>
                </a:lnTo>
                <a:lnTo>
                  <a:pt x="0" y="5954712"/>
                </a:lnTo>
                <a:lnTo>
                  <a:pt x="0" y="0"/>
                </a:lnTo>
                <a:close/>
              </a:path>
            </a:pathLst>
          </a:custGeom>
          <a:blipFill>
            <a:blip r:embed="rId6"/>
            <a:stretch>
              <a:fillRect r="-744"/>
            </a:stretch>
          </a:blipFill>
        </p:spPr>
      </p:sp>
      <p:sp>
        <p:nvSpPr>
          <p:cNvPr id="8" name="TextBox 8"/>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9" name="TextBox 9"/>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0" name="TextBox 10"/>
          <p:cNvSpPr txBox="1"/>
          <p:nvPr/>
        </p:nvSpPr>
        <p:spPr>
          <a:xfrm>
            <a:off x="1256344" y="1403759"/>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Thống kê</a:t>
            </a:r>
          </a:p>
        </p:txBody>
      </p:sp>
      <p:sp>
        <p:nvSpPr>
          <p:cNvPr id="11" name="Freeform 11"/>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7"/>
            <a:stretch>
              <a:fillRect/>
            </a:stretch>
          </a:blipFill>
        </p:spPr>
      </p:sp>
      <p:grpSp>
        <p:nvGrpSpPr>
          <p:cNvPr id="12" name="Group 12"/>
          <p:cNvGrpSpPr/>
          <p:nvPr/>
        </p:nvGrpSpPr>
        <p:grpSpPr>
          <a:xfrm>
            <a:off x="8843901" y="1180609"/>
            <a:ext cx="7031106" cy="2377337"/>
            <a:chOff x="0" y="0"/>
            <a:chExt cx="1851814" cy="626130"/>
          </a:xfrm>
        </p:grpSpPr>
        <p:sp>
          <p:nvSpPr>
            <p:cNvPr id="13" name="Freeform 13"/>
            <p:cNvSpPr/>
            <p:nvPr/>
          </p:nvSpPr>
          <p:spPr>
            <a:xfrm>
              <a:off x="0" y="0"/>
              <a:ext cx="1851814" cy="626130"/>
            </a:xfrm>
            <a:custGeom>
              <a:avLst/>
              <a:gdLst/>
              <a:ahLst/>
              <a:cxnLst/>
              <a:rect l="l" t="t" r="r" b="b"/>
              <a:pathLst>
                <a:path w="1851814" h="626130">
                  <a:moveTo>
                    <a:pt x="56156" y="0"/>
                  </a:moveTo>
                  <a:lnTo>
                    <a:pt x="1795658" y="0"/>
                  </a:lnTo>
                  <a:cubicBezTo>
                    <a:pt x="1810552" y="0"/>
                    <a:pt x="1824835" y="5916"/>
                    <a:pt x="1835366" y="16448"/>
                  </a:cubicBezTo>
                  <a:cubicBezTo>
                    <a:pt x="1845898" y="26979"/>
                    <a:pt x="1851814" y="41262"/>
                    <a:pt x="1851814" y="56156"/>
                  </a:cubicBezTo>
                  <a:lnTo>
                    <a:pt x="1851814" y="569974"/>
                  </a:lnTo>
                  <a:cubicBezTo>
                    <a:pt x="1851814" y="584868"/>
                    <a:pt x="1845898" y="599151"/>
                    <a:pt x="1835366" y="609682"/>
                  </a:cubicBezTo>
                  <a:cubicBezTo>
                    <a:pt x="1824835" y="620214"/>
                    <a:pt x="1810552" y="626130"/>
                    <a:pt x="1795658" y="626130"/>
                  </a:cubicBezTo>
                  <a:lnTo>
                    <a:pt x="56156" y="626130"/>
                  </a:lnTo>
                  <a:cubicBezTo>
                    <a:pt x="41262" y="626130"/>
                    <a:pt x="26979" y="620214"/>
                    <a:pt x="16448" y="609682"/>
                  </a:cubicBezTo>
                  <a:cubicBezTo>
                    <a:pt x="5916" y="599151"/>
                    <a:pt x="0" y="584868"/>
                    <a:pt x="0" y="569974"/>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1851814" cy="69280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9034465" y="1219744"/>
            <a:ext cx="6649977" cy="21596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Khi người quản trị đăng nhập vào trang quản trị, họ có thể xem thống kê đơn hàng và tổng doanh thu theo từng tháng</a:t>
            </a:r>
          </a:p>
        </p:txBody>
      </p:sp>
      <p:pic>
        <p:nvPicPr>
          <p:cNvPr id="16" name="Picture 16"/>
          <p:cNvPicPr>
            <a:picLocks noChangeAspect="1"/>
          </p:cNvPicPr>
          <p:nvPr/>
        </p:nvPicPr>
        <p:blipFill>
          <a:blip r:embed="rId8"/>
          <a:srcRect/>
          <a:stretch>
            <a:fillRect/>
          </a:stretch>
        </p:blipFill>
        <p:spPr>
          <a:xfrm rot="74924">
            <a:off x="6157885" y="1641388"/>
            <a:ext cx="2333423" cy="45501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767676" y="1393027"/>
            <a:ext cx="1002791" cy="951739"/>
          </a:xfrm>
          <a:custGeom>
            <a:avLst/>
            <a:gdLst/>
            <a:ahLst/>
            <a:cxnLst/>
            <a:rect l="l" t="t" r="r" b="b"/>
            <a:pathLst>
              <a:path w="1002791" h="951739">
                <a:moveTo>
                  <a:pt x="0" y="0"/>
                </a:moveTo>
                <a:lnTo>
                  <a:pt x="1002791" y="0"/>
                </a:lnTo>
                <a:lnTo>
                  <a:pt x="1002791" y="951740"/>
                </a:lnTo>
                <a:lnTo>
                  <a:pt x="0" y="9517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4"/>
            <a:stretch>
              <a:fillRect/>
            </a:stretch>
          </a:blipFill>
        </p:spPr>
      </p:sp>
      <p:sp>
        <p:nvSpPr>
          <p:cNvPr id="7" name="Freeform 7"/>
          <p:cNvSpPr/>
          <p:nvPr/>
        </p:nvSpPr>
        <p:spPr>
          <a:xfrm>
            <a:off x="197964" y="2716242"/>
            <a:ext cx="12630674" cy="5693223"/>
          </a:xfrm>
          <a:custGeom>
            <a:avLst/>
            <a:gdLst/>
            <a:ahLst/>
            <a:cxnLst/>
            <a:rect l="l" t="t" r="r" b="b"/>
            <a:pathLst>
              <a:path w="12630674" h="5693223">
                <a:moveTo>
                  <a:pt x="0" y="0"/>
                </a:moveTo>
                <a:lnTo>
                  <a:pt x="12630674" y="0"/>
                </a:lnTo>
                <a:lnTo>
                  <a:pt x="12630674" y="5693223"/>
                </a:lnTo>
                <a:lnTo>
                  <a:pt x="0" y="5693223"/>
                </a:lnTo>
                <a:lnTo>
                  <a:pt x="0" y="0"/>
                </a:lnTo>
                <a:close/>
              </a:path>
            </a:pathLst>
          </a:custGeom>
          <a:blipFill>
            <a:blip r:embed="rId5"/>
            <a:stretch>
              <a:fillRect r="-6194"/>
            </a:stretch>
          </a:blipFill>
        </p:spPr>
      </p:sp>
      <p:sp>
        <p:nvSpPr>
          <p:cNvPr id="8" name="Freeform 8"/>
          <p:cNvSpPr/>
          <p:nvPr/>
        </p:nvSpPr>
        <p:spPr>
          <a:xfrm>
            <a:off x="13413091" y="8594077"/>
            <a:ext cx="4874909" cy="1692923"/>
          </a:xfrm>
          <a:custGeom>
            <a:avLst/>
            <a:gdLst/>
            <a:ahLst/>
            <a:cxnLst/>
            <a:rect l="l" t="t" r="r" b="b"/>
            <a:pathLst>
              <a:path w="4874909" h="1692923">
                <a:moveTo>
                  <a:pt x="0" y="0"/>
                </a:moveTo>
                <a:lnTo>
                  <a:pt x="4874909" y="0"/>
                </a:lnTo>
                <a:lnTo>
                  <a:pt x="4874909" y="1692923"/>
                </a:lnTo>
                <a:lnTo>
                  <a:pt x="0" y="16929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10" name="TextBox 10"/>
          <p:cNvSpPr txBox="1"/>
          <p:nvPr/>
        </p:nvSpPr>
        <p:spPr>
          <a:xfrm>
            <a:off x="529743"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
        <p:nvSpPr>
          <p:cNvPr id="11" name="TextBox 11"/>
          <p:cNvSpPr txBox="1"/>
          <p:nvPr/>
        </p:nvSpPr>
        <p:spPr>
          <a:xfrm>
            <a:off x="2470367" y="1403759"/>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Quản lý sản phẩm</a:t>
            </a:r>
          </a:p>
        </p:txBody>
      </p:sp>
      <p:grpSp>
        <p:nvGrpSpPr>
          <p:cNvPr id="12" name="Group 12"/>
          <p:cNvGrpSpPr/>
          <p:nvPr/>
        </p:nvGrpSpPr>
        <p:grpSpPr>
          <a:xfrm>
            <a:off x="14232690" y="3517629"/>
            <a:ext cx="4055310" cy="2967366"/>
            <a:chOff x="0" y="0"/>
            <a:chExt cx="1068065" cy="781528"/>
          </a:xfrm>
        </p:grpSpPr>
        <p:sp>
          <p:nvSpPr>
            <p:cNvPr id="13" name="Freeform 13"/>
            <p:cNvSpPr/>
            <p:nvPr/>
          </p:nvSpPr>
          <p:spPr>
            <a:xfrm>
              <a:off x="0" y="0"/>
              <a:ext cx="1068065" cy="781528"/>
            </a:xfrm>
            <a:custGeom>
              <a:avLst/>
              <a:gdLst/>
              <a:ahLst/>
              <a:cxnLst/>
              <a:rect l="l" t="t" r="r" b="b"/>
              <a:pathLst>
                <a:path w="1068065" h="781528">
                  <a:moveTo>
                    <a:pt x="97363" y="0"/>
                  </a:moveTo>
                  <a:lnTo>
                    <a:pt x="970702" y="0"/>
                  </a:lnTo>
                  <a:cubicBezTo>
                    <a:pt x="1024474" y="0"/>
                    <a:pt x="1068065" y="43591"/>
                    <a:pt x="1068065" y="97363"/>
                  </a:cubicBezTo>
                  <a:lnTo>
                    <a:pt x="1068065" y="684165"/>
                  </a:lnTo>
                  <a:cubicBezTo>
                    <a:pt x="1068065" y="737937"/>
                    <a:pt x="1024474" y="781528"/>
                    <a:pt x="970702" y="781528"/>
                  </a:cubicBezTo>
                  <a:lnTo>
                    <a:pt x="97363" y="781528"/>
                  </a:lnTo>
                  <a:cubicBezTo>
                    <a:pt x="43591" y="781528"/>
                    <a:pt x="0" y="737937"/>
                    <a:pt x="0" y="684165"/>
                  </a:cubicBezTo>
                  <a:lnTo>
                    <a:pt x="0" y="97363"/>
                  </a:lnTo>
                  <a:cubicBezTo>
                    <a:pt x="0" y="43591"/>
                    <a:pt x="43591" y="0"/>
                    <a:pt x="97363"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1068065" cy="848203"/>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4641309" y="3888156"/>
            <a:ext cx="3238073" cy="21596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Người quản trị có thể quản lý tát cả các sản phẩm</a:t>
            </a:r>
          </a:p>
        </p:txBody>
      </p:sp>
      <p:pic>
        <p:nvPicPr>
          <p:cNvPr id="16" name="Picture 16"/>
          <p:cNvPicPr>
            <a:picLocks noChangeAspect="1"/>
          </p:cNvPicPr>
          <p:nvPr/>
        </p:nvPicPr>
        <p:blipFill>
          <a:blip r:embed="rId8"/>
          <a:srcRect/>
          <a:stretch>
            <a:fillRect/>
          </a:stretch>
        </p:blipFill>
        <p:spPr>
          <a:xfrm>
            <a:off x="12828638" y="4887343"/>
            <a:ext cx="1168907" cy="22793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a:stretch>
            <a:fillRect/>
          </a:stretch>
        </p:blipFill>
        <p:spPr>
          <a:xfrm>
            <a:off x="13385985" y="7909523"/>
            <a:ext cx="4902015" cy="2377477"/>
          </a:xfrm>
          <a:prstGeom prst="rect">
            <a:avLst/>
          </a:prstGeom>
        </p:spPr>
      </p:pic>
      <p:sp>
        <p:nvSpPr>
          <p:cNvPr id="6" name="AutoShape 6"/>
          <p:cNvSpPr/>
          <p:nvPr/>
        </p:nvSpPr>
        <p:spPr>
          <a:xfrm>
            <a:off x="1691837" y="5124450"/>
            <a:ext cx="12962430" cy="0"/>
          </a:xfrm>
          <a:prstGeom prst="line">
            <a:avLst/>
          </a:prstGeom>
          <a:ln w="38100" cap="flat">
            <a:solidFill>
              <a:srgbClr val="FFFFFF"/>
            </a:solidFill>
            <a:prstDash val="solid"/>
            <a:headEnd type="none" w="sm" len="sm"/>
            <a:tailEnd type="none" w="sm" len="sm"/>
          </a:ln>
        </p:spPr>
      </p:sp>
      <p:sp>
        <p:nvSpPr>
          <p:cNvPr id="7" name="AutoShape 7"/>
          <p:cNvSpPr/>
          <p:nvPr/>
        </p:nvSpPr>
        <p:spPr>
          <a:xfrm>
            <a:off x="4627952" y="2604504"/>
            <a:ext cx="0" cy="4604600"/>
          </a:xfrm>
          <a:prstGeom prst="line">
            <a:avLst/>
          </a:prstGeom>
          <a:ln w="38100" cap="flat">
            <a:solidFill>
              <a:srgbClr val="FFFFFF"/>
            </a:solidFill>
            <a:prstDash val="solid"/>
            <a:headEnd type="none" w="sm" len="sm"/>
            <a:tailEnd type="none" w="sm" len="sm"/>
          </a:ln>
        </p:spPr>
      </p:sp>
      <p:sp>
        <p:nvSpPr>
          <p:cNvPr id="8" name="Freeform 8"/>
          <p:cNvSpPr/>
          <p:nvPr/>
        </p:nvSpPr>
        <p:spPr>
          <a:xfrm>
            <a:off x="5055196" y="2540459"/>
            <a:ext cx="622677" cy="622677"/>
          </a:xfrm>
          <a:custGeom>
            <a:avLst/>
            <a:gdLst/>
            <a:ahLst/>
            <a:cxnLst/>
            <a:rect l="l" t="t" r="r" b="b"/>
            <a:pathLst>
              <a:path w="622677" h="622677">
                <a:moveTo>
                  <a:pt x="0" y="0"/>
                </a:moveTo>
                <a:lnTo>
                  <a:pt x="622677" y="0"/>
                </a:lnTo>
                <a:lnTo>
                  <a:pt x="622677" y="622677"/>
                </a:lnTo>
                <a:lnTo>
                  <a:pt x="0" y="622677"/>
                </a:lnTo>
                <a:lnTo>
                  <a:pt x="0" y="0"/>
                </a:lnTo>
                <a:close/>
              </a:path>
            </a:pathLst>
          </a:custGeom>
          <a:blipFill>
            <a:blip r:embed="rId3"/>
            <a:stretch>
              <a:fillRect/>
            </a:stretch>
          </a:blipFill>
        </p:spPr>
      </p:sp>
      <p:sp>
        <p:nvSpPr>
          <p:cNvPr id="9" name="TextBox 9"/>
          <p:cNvSpPr txBox="1"/>
          <p:nvPr/>
        </p:nvSpPr>
        <p:spPr>
          <a:xfrm>
            <a:off x="-321336" y="3529908"/>
            <a:ext cx="6649977"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Hoàn thành</a:t>
            </a:r>
          </a:p>
        </p:txBody>
      </p:sp>
      <p:sp>
        <p:nvSpPr>
          <p:cNvPr id="10" name="Freeform 10"/>
          <p:cNvSpPr/>
          <p:nvPr/>
        </p:nvSpPr>
        <p:spPr>
          <a:xfrm>
            <a:off x="5055196" y="3171391"/>
            <a:ext cx="622677" cy="622677"/>
          </a:xfrm>
          <a:custGeom>
            <a:avLst/>
            <a:gdLst/>
            <a:ahLst/>
            <a:cxnLst/>
            <a:rect l="l" t="t" r="r" b="b"/>
            <a:pathLst>
              <a:path w="622677" h="622677">
                <a:moveTo>
                  <a:pt x="0" y="0"/>
                </a:moveTo>
                <a:lnTo>
                  <a:pt x="622677" y="0"/>
                </a:lnTo>
                <a:lnTo>
                  <a:pt x="622677" y="622678"/>
                </a:lnTo>
                <a:lnTo>
                  <a:pt x="0" y="622678"/>
                </a:lnTo>
                <a:lnTo>
                  <a:pt x="0" y="0"/>
                </a:lnTo>
                <a:close/>
              </a:path>
            </a:pathLst>
          </a:custGeom>
          <a:blipFill>
            <a:blip r:embed="rId3"/>
            <a:stretch>
              <a:fillRect/>
            </a:stretch>
          </a:blipFill>
        </p:spPr>
      </p:sp>
      <p:sp>
        <p:nvSpPr>
          <p:cNvPr id="11" name="Freeform 11"/>
          <p:cNvSpPr/>
          <p:nvPr/>
        </p:nvSpPr>
        <p:spPr>
          <a:xfrm>
            <a:off x="5055196" y="3647641"/>
            <a:ext cx="622677" cy="622677"/>
          </a:xfrm>
          <a:custGeom>
            <a:avLst/>
            <a:gdLst/>
            <a:ahLst/>
            <a:cxnLst/>
            <a:rect l="l" t="t" r="r" b="b"/>
            <a:pathLst>
              <a:path w="622677" h="622677">
                <a:moveTo>
                  <a:pt x="0" y="0"/>
                </a:moveTo>
                <a:lnTo>
                  <a:pt x="622677" y="0"/>
                </a:lnTo>
                <a:lnTo>
                  <a:pt x="622677" y="622678"/>
                </a:lnTo>
                <a:lnTo>
                  <a:pt x="0" y="622678"/>
                </a:lnTo>
                <a:lnTo>
                  <a:pt x="0" y="0"/>
                </a:lnTo>
                <a:close/>
              </a:path>
            </a:pathLst>
          </a:custGeom>
          <a:blipFill>
            <a:blip r:embed="rId3"/>
            <a:stretch>
              <a:fillRect/>
            </a:stretch>
          </a:blipFill>
        </p:spPr>
      </p:sp>
      <p:sp>
        <p:nvSpPr>
          <p:cNvPr id="12" name="Freeform 12"/>
          <p:cNvSpPr/>
          <p:nvPr/>
        </p:nvSpPr>
        <p:spPr>
          <a:xfrm>
            <a:off x="5055196" y="4270319"/>
            <a:ext cx="622677" cy="622677"/>
          </a:xfrm>
          <a:custGeom>
            <a:avLst/>
            <a:gdLst/>
            <a:ahLst/>
            <a:cxnLst/>
            <a:rect l="l" t="t" r="r" b="b"/>
            <a:pathLst>
              <a:path w="622677" h="622677">
                <a:moveTo>
                  <a:pt x="0" y="0"/>
                </a:moveTo>
                <a:lnTo>
                  <a:pt x="622677" y="0"/>
                </a:lnTo>
                <a:lnTo>
                  <a:pt x="622677" y="622677"/>
                </a:lnTo>
                <a:lnTo>
                  <a:pt x="0" y="622677"/>
                </a:lnTo>
                <a:lnTo>
                  <a:pt x="0" y="0"/>
                </a:lnTo>
                <a:close/>
              </a:path>
            </a:pathLst>
          </a:custGeom>
          <a:blipFill>
            <a:blip r:embed="rId3"/>
            <a:stretch>
              <a:fillRect/>
            </a:stretch>
          </a:blipFill>
        </p:spPr>
      </p:sp>
      <p:sp>
        <p:nvSpPr>
          <p:cNvPr id="13" name="Freeform 13"/>
          <p:cNvSpPr/>
          <p:nvPr/>
        </p:nvSpPr>
        <p:spPr>
          <a:xfrm>
            <a:off x="5250691" y="5619750"/>
            <a:ext cx="231688" cy="229160"/>
          </a:xfrm>
          <a:custGeom>
            <a:avLst/>
            <a:gdLst/>
            <a:ahLst/>
            <a:cxnLst/>
            <a:rect l="l" t="t" r="r" b="b"/>
            <a:pathLst>
              <a:path w="231688" h="229160">
                <a:moveTo>
                  <a:pt x="0" y="0"/>
                </a:moveTo>
                <a:lnTo>
                  <a:pt x="231687" y="0"/>
                </a:lnTo>
                <a:lnTo>
                  <a:pt x="231687" y="229160"/>
                </a:lnTo>
                <a:lnTo>
                  <a:pt x="0" y="2291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TextBox 14"/>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15" name="TextBox 15"/>
          <p:cNvSpPr txBox="1"/>
          <p:nvPr/>
        </p:nvSpPr>
        <p:spPr>
          <a:xfrm>
            <a:off x="529743" y="344779"/>
            <a:ext cx="11597795"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và hướng phát triển</a:t>
            </a:r>
          </a:p>
        </p:txBody>
      </p:sp>
      <p:sp>
        <p:nvSpPr>
          <p:cNvPr id="16" name="TextBox 16"/>
          <p:cNvSpPr txBox="1"/>
          <p:nvPr/>
        </p:nvSpPr>
        <p:spPr>
          <a:xfrm>
            <a:off x="-321336" y="5553075"/>
            <a:ext cx="6649977" cy="1073785"/>
          </a:xfrm>
          <a:prstGeom prst="rect">
            <a:avLst/>
          </a:prstGeom>
        </p:spPr>
        <p:txBody>
          <a:bodyPr lIns="0" tIns="0" rIns="0" bIns="0" rtlCol="0" anchor="t">
            <a:spAutoFit/>
          </a:bodyPr>
          <a:lstStyle/>
          <a:p>
            <a:pPr algn="ctr">
              <a:lnSpc>
                <a:spcPts val="4339"/>
              </a:lnSpc>
            </a:pPr>
            <a:r>
              <a:rPr lang="en-US" sz="3099">
                <a:solidFill>
                  <a:srgbClr val="FFFFFF"/>
                </a:solidFill>
                <a:latin typeface="Josefin Sans Bold"/>
              </a:rPr>
              <a:t>Phần chưa</a:t>
            </a:r>
          </a:p>
          <a:p>
            <a:pPr algn="ctr">
              <a:lnSpc>
                <a:spcPts val="4339"/>
              </a:lnSpc>
              <a:spcBef>
                <a:spcPct val="0"/>
              </a:spcBef>
            </a:pPr>
            <a:r>
              <a:rPr lang="en-US" sz="3099">
                <a:solidFill>
                  <a:srgbClr val="FFFFFF"/>
                </a:solidFill>
                <a:latin typeface="Josefin Sans Bold"/>
              </a:rPr>
              <a:t>hoàn thành</a:t>
            </a:r>
          </a:p>
        </p:txBody>
      </p:sp>
      <p:sp>
        <p:nvSpPr>
          <p:cNvPr id="17" name="TextBox 17"/>
          <p:cNvSpPr txBox="1"/>
          <p:nvPr/>
        </p:nvSpPr>
        <p:spPr>
          <a:xfrm>
            <a:off x="3778649" y="2632275"/>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Hoàn thành thiết kế và đặc tả hệ thống</a:t>
            </a:r>
          </a:p>
        </p:txBody>
      </p:sp>
      <p:sp>
        <p:nvSpPr>
          <p:cNvPr id="18" name="TextBox 18"/>
          <p:cNvSpPr txBox="1"/>
          <p:nvPr/>
        </p:nvSpPr>
        <p:spPr>
          <a:xfrm>
            <a:off x="5401680" y="4282889"/>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Đáp ứng được nhu cầu của người sử dụng, người quản trị</a:t>
            </a:r>
          </a:p>
        </p:txBody>
      </p:sp>
      <p:sp>
        <p:nvSpPr>
          <p:cNvPr id="19" name="TextBox 19"/>
          <p:cNvSpPr txBox="1"/>
          <p:nvPr/>
        </p:nvSpPr>
        <p:spPr>
          <a:xfrm>
            <a:off x="3003652" y="3727394"/>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Giao diện đơn giản dễ sử dụng</a:t>
            </a:r>
          </a:p>
        </p:txBody>
      </p:sp>
      <p:sp>
        <p:nvSpPr>
          <p:cNvPr id="20" name="TextBox 20"/>
          <p:cNvSpPr txBox="1"/>
          <p:nvPr/>
        </p:nvSpPr>
        <p:spPr>
          <a:xfrm>
            <a:off x="5677873" y="3183962"/>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Website có thể sử dụng được và đầy đủ chức năng đã đề ra</a:t>
            </a:r>
          </a:p>
        </p:txBody>
      </p:sp>
      <p:sp>
        <p:nvSpPr>
          <p:cNvPr id="21" name="TextBox 21"/>
          <p:cNvSpPr txBox="1"/>
          <p:nvPr/>
        </p:nvSpPr>
        <p:spPr>
          <a:xfrm>
            <a:off x="5892833" y="5320982"/>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Website vẫn còn tồn tại một vài thiếu sót, giao diện chưa đẹp</a:t>
            </a:r>
          </a:p>
        </p:txBody>
      </p:sp>
      <p:sp>
        <p:nvSpPr>
          <p:cNvPr id="22" name="Freeform 22"/>
          <p:cNvSpPr/>
          <p:nvPr/>
        </p:nvSpPr>
        <p:spPr>
          <a:xfrm>
            <a:off x="5250691" y="6160135"/>
            <a:ext cx="231688" cy="229160"/>
          </a:xfrm>
          <a:custGeom>
            <a:avLst/>
            <a:gdLst/>
            <a:ahLst/>
            <a:cxnLst/>
            <a:rect l="l" t="t" r="r" b="b"/>
            <a:pathLst>
              <a:path w="231688" h="229160">
                <a:moveTo>
                  <a:pt x="0" y="0"/>
                </a:moveTo>
                <a:lnTo>
                  <a:pt x="231687" y="0"/>
                </a:lnTo>
                <a:lnTo>
                  <a:pt x="231687" y="229161"/>
                </a:lnTo>
                <a:lnTo>
                  <a:pt x="0" y="2291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TextBox 23"/>
          <p:cNvSpPr txBox="1"/>
          <p:nvPr/>
        </p:nvSpPr>
        <p:spPr>
          <a:xfrm>
            <a:off x="5892833" y="5928183"/>
            <a:ext cx="11857620" cy="530860"/>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Josefin Sans Bold"/>
              </a:rPr>
              <a:t>Chưa xây dựng được nhiều chức năng nổi bật khi tạo website</a:t>
            </a:r>
          </a:p>
        </p:txBody>
      </p:sp>
      <p:sp>
        <p:nvSpPr>
          <p:cNvPr id="24" name="Freeform 24"/>
          <p:cNvSpPr/>
          <p:nvPr/>
        </p:nvSpPr>
        <p:spPr>
          <a:xfrm>
            <a:off x="5250691" y="6719571"/>
            <a:ext cx="231688" cy="229160"/>
          </a:xfrm>
          <a:custGeom>
            <a:avLst/>
            <a:gdLst/>
            <a:ahLst/>
            <a:cxnLst/>
            <a:rect l="l" t="t" r="r" b="b"/>
            <a:pathLst>
              <a:path w="231688" h="229160">
                <a:moveTo>
                  <a:pt x="0" y="0"/>
                </a:moveTo>
                <a:lnTo>
                  <a:pt x="231687" y="0"/>
                </a:lnTo>
                <a:lnTo>
                  <a:pt x="231687" y="229160"/>
                </a:lnTo>
                <a:lnTo>
                  <a:pt x="0" y="2291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5" name="TextBox 25"/>
          <p:cNvSpPr txBox="1"/>
          <p:nvPr/>
        </p:nvSpPr>
        <p:spPr>
          <a:xfrm>
            <a:off x="6082453" y="6560185"/>
            <a:ext cx="11857620" cy="1073785"/>
          </a:xfrm>
          <a:prstGeom prst="rect">
            <a:avLst/>
          </a:prstGeom>
        </p:spPr>
        <p:txBody>
          <a:bodyPr lIns="0" tIns="0" rIns="0" bIns="0" rtlCol="0" anchor="t">
            <a:spAutoFit/>
          </a:bodyPr>
          <a:lstStyle/>
          <a:p>
            <a:pPr algn="l">
              <a:lnSpc>
                <a:spcPts val="4339"/>
              </a:lnSpc>
              <a:spcBef>
                <a:spcPct val="0"/>
              </a:spcBef>
            </a:pPr>
            <a:r>
              <a:rPr lang="en-US" sz="3099">
                <a:solidFill>
                  <a:srgbClr val="FFFFFF"/>
                </a:solidFill>
                <a:latin typeface="Josefin Sans Bold"/>
              </a:rPr>
              <a:t>Một số chức năng còn hạn chế, chưa đáp ứng được hết nhu cầu công việc</a:t>
            </a:r>
          </a:p>
        </p:txBody>
      </p:sp>
      <p:sp>
        <p:nvSpPr>
          <p:cNvPr id="26" name="Freeform 26"/>
          <p:cNvSpPr/>
          <p:nvPr/>
        </p:nvSpPr>
        <p:spPr>
          <a:xfrm>
            <a:off x="1952518" y="1255344"/>
            <a:ext cx="1002791" cy="951739"/>
          </a:xfrm>
          <a:custGeom>
            <a:avLst/>
            <a:gdLst/>
            <a:ahLst/>
            <a:cxnLst/>
            <a:rect l="l" t="t" r="r" b="b"/>
            <a:pathLst>
              <a:path w="1002791" h="951739">
                <a:moveTo>
                  <a:pt x="0" y="0"/>
                </a:moveTo>
                <a:lnTo>
                  <a:pt x="1002790" y="0"/>
                </a:lnTo>
                <a:lnTo>
                  <a:pt x="1002790" y="951740"/>
                </a:lnTo>
                <a:lnTo>
                  <a:pt x="0" y="95174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7" name="TextBox 27"/>
          <p:cNvSpPr txBox="1"/>
          <p:nvPr/>
        </p:nvSpPr>
        <p:spPr>
          <a:xfrm>
            <a:off x="2214913" y="1307302"/>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Đánh giá chung</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6" name="TextBox 6"/>
          <p:cNvSpPr txBox="1"/>
          <p:nvPr/>
        </p:nvSpPr>
        <p:spPr>
          <a:xfrm>
            <a:off x="529743" y="344779"/>
            <a:ext cx="11597795"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và hướng phát triển</a:t>
            </a:r>
          </a:p>
        </p:txBody>
      </p:sp>
      <p:sp>
        <p:nvSpPr>
          <p:cNvPr id="7" name="Freeform 7"/>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2"/>
            <a:stretch>
              <a:fillRect/>
            </a:stretch>
          </a:blipFill>
        </p:spPr>
      </p:sp>
      <p:grpSp>
        <p:nvGrpSpPr>
          <p:cNvPr id="8" name="Group 8"/>
          <p:cNvGrpSpPr/>
          <p:nvPr/>
        </p:nvGrpSpPr>
        <p:grpSpPr>
          <a:xfrm>
            <a:off x="529743" y="2729612"/>
            <a:ext cx="5072296" cy="4827776"/>
            <a:chOff x="0" y="0"/>
            <a:chExt cx="1333445" cy="1269164"/>
          </a:xfrm>
        </p:grpSpPr>
        <p:sp>
          <p:nvSpPr>
            <p:cNvPr id="9" name="Freeform 9"/>
            <p:cNvSpPr/>
            <p:nvPr/>
          </p:nvSpPr>
          <p:spPr>
            <a:xfrm>
              <a:off x="0" y="0"/>
              <a:ext cx="1333445" cy="1269164"/>
            </a:xfrm>
            <a:custGeom>
              <a:avLst/>
              <a:gdLst/>
              <a:ahLst/>
              <a:cxnLst/>
              <a:rect l="l" t="t" r="r" b="b"/>
              <a:pathLst>
                <a:path w="1333445" h="1269164">
                  <a:moveTo>
                    <a:pt x="666723" y="0"/>
                  </a:moveTo>
                  <a:lnTo>
                    <a:pt x="886912" y="128625"/>
                  </a:lnTo>
                  <a:lnTo>
                    <a:pt x="1138166" y="185865"/>
                  </a:lnTo>
                  <a:lnTo>
                    <a:pt x="1198307" y="425007"/>
                  </a:lnTo>
                  <a:lnTo>
                    <a:pt x="1333445" y="634582"/>
                  </a:lnTo>
                  <a:lnTo>
                    <a:pt x="1198307" y="844156"/>
                  </a:lnTo>
                  <a:lnTo>
                    <a:pt x="1138166" y="1083299"/>
                  </a:lnTo>
                  <a:lnTo>
                    <a:pt x="886912" y="1140540"/>
                  </a:lnTo>
                  <a:lnTo>
                    <a:pt x="666723" y="1269164"/>
                  </a:lnTo>
                  <a:lnTo>
                    <a:pt x="446533" y="1140540"/>
                  </a:lnTo>
                  <a:lnTo>
                    <a:pt x="195278" y="1083299"/>
                  </a:lnTo>
                  <a:lnTo>
                    <a:pt x="135139" y="844156"/>
                  </a:lnTo>
                  <a:lnTo>
                    <a:pt x="0" y="634582"/>
                  </a:lnTo>
                  <a:lnTo>
                    <a:pt x="135139" y="425007"/>
                  </a:lnTo>
                  <a:lnTo>
                    <a:pt x="195278" y="185865"/>
                  </a:lnTo>
                  <a:lnTo>
                    <a:pt x="446533" y="128625"/>
                  </a:lnTo>
                  <a:lnTo>
                    <a:pt x="666723" y="0"/>
                  </a:lnTo>
                  <a:close/>
                </a:path>
              </a:pathLst>
            </a:custGeom>
            <a:gradFill rotWithShape="1">
              <a:gsLst>
                <a:gs pos="0">
                  <a:srgbClr val="CDFFD8">
                    <a:alpha val="100000"/>
                  </a:srgbClr>
                </a:gs>
                <a:gs pos="100000">
                  <a:srgbClr val="94B9FF">
                    <a:alpha val="100000"/>
                  </a:srgbClr>
                </a:gs>
              </a:gsLst>
              <a:lin ang="0"/>
            </a:gradFill>
          </p:spPr>
        </p:sp>
        <p:sp>
          <p:nvSpPr>
            <p:cNvPr id="10" name="TextBox 10"/>
            <p:cNvSpPr txBox="1"/>
            <p:nvPr/>
          </p:nvSpPr>
          <p:spPr>
            <a:xfrm>
              <a:off x="229186" y="132413"/>
              <a:ext cx="875073" cy="918614"/>
            </a:xfrm>
            <a:prstGeom prst="rect">
              <a:avLst/>
            </a:prstGeom>
          </p:spPr>
          <p:txBody>
            <a:bodyPr lIns="50800" tIns="50800" rIns="50800" bIns="50800" rtlCol="0" anchor="ctr"/>
            <a:lstStyle/>
            <a:p>
              <a:pPr algn="ctr">
                <a:lnSpc>
                  <a:spcPts val="5739"/>
                </a:lnSpc>
              </a:pPr>
              <a:r>
                <a:rPr lang="en-US" sz="4099">
                  <a:solidFill>
                    <a:srgbClr val="000000"/>
                  </a:solidFill>
                  <a:latin typeface="Josefin Sans"/>
                </a:rPr>
                <a:t>Hướng phát tiển trong tương lai</a:t>
              </a:r>
            </a:p>
          </p:txBody>
        </p:sp>
      </p:grpSp>
      <p:grpSp>
        <p:nvGrpSpPr>
          <p:cNvPr id="11" name="Group 11"/>
          <p:cNvGrpSpPr/>
          <p:nvPr/>
        </p:nvGrpSpPr>
        <p:grpSpPr>
          <a:xfrm>
            <a:off x="6890068" y="2729612"/>
            <a:ext cx="2920672" cy="462300"/>
            <a:chOff x="0" y="0"/>
            <a:chExt cx="1602554" cy="253661"/>
          </a:xfrm>
        </p:grpSpPr>
        <p:sp>
          <p:nvSpPr>
            <p:cNvPr id="12" name="Freeform 12"/>
            <p:cNvSpPr/>
            <p:nvPr/>
          </p:nvSpPr>
          <p:spPr>
            <a:xfrm>
              <a:off x="0" y="0"/>
              <a:ext cx="1602554" cy="253661"/>
            </a:xfrm>
            <a:custGeom>
              <a:avLst/>
              <a:gdLst/>
              <a:ahLst/>
              <a:cxnLst/>
              <a:rect l="l" t="t" r="r" b="b"/>
              <a:pathLst>
                <a:path w="1602554" h="253661">
                  <a:moveTo>
                    <a:pt x="0" y="0"/>
                  </a:moveTo>
                  <a:lnTo>
                    <a:pt x="1399354" y="0"/>
                  </a:lnTo>
                  <a:lnTo>
                    <a:pt x="1602554" y="126831"/>
                  </a:lnTo>
                  <a:lnTo>
                    <a:pt x="1399354" y="253661"/>
                  </a:lnTo>
                  <a:lnTo>
                    <a:pt x="0" y="253661"/>
                  </a:lnTo>
                  <a:lnTo>
                    <a:pt x="203200" y="126831"/>
                  </a:lnTo>
                  <a:lnTo>
                    <a:pt x="0" y="0"/>
                  </a:lnTo>
                  <a:close/>
                </a:path>
              </a:pathLst>
            </a:custGeom>
            <a:solidFill>
              <a:srgbClr val="94DDDE"/>
            </a:solidFill>
          </p:spPr>
        </p:sp>
        <p:sp>
          <p:nvSpPr>
            <p:cNvPr id="13" name="TextBox 13"/>
            <p:cNvSpPr txBox="1"/>
            <p:nvPr/>
          </p:nvSpPr>
          <p:spPr>
            <a:xfrm>
              <a:off x="177800" y="-66675"/>
              <a:ext cx="1348554" cy="320336"/>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6890068" y="4912350"/>
            <a:ext cx="2920672" cy="462300"/>
            <a:chOff x="0" y="0"/>
            <a:chExt cx="1602554" cy="253661"/>
          </a:xfrm>
        </p:grpSpPr>
        <p:sp>
          <p:nvSpPr>
            <p:cNvPr id="15" name="Freeform 15"/>
            <p:cNvSpPr/>
            <p:nvPr/>
          </p:nvSpPr>
          <p:spPr>
            <a:xfrm>
              <a:off x="0" y="0"/>
              <a:ext cx="1602554" cy="253661"/>
            </a:xfrm>
            <a:custGeom>
              <a:avLst/>
              <a:gdLst/>
              <a:ahLst/>
              <a:cxnLst/>
              <a:rect l="l" t="t" r="r" b="b"/>
              <a:pathLst>
                <a:path w="1602554" h="253661">
                  <a:moveTo>
                    <a:pt x="0" y="0"/>
                  </a:moveTo>
                  <a:lnTo>
                    <a:pt x="1399354" y="0"/>
                  </a:lnTo>
                  <a:lnTo>
                    <a:pt x="1602554" y="126831"/>
                  </a:lnTo>
                  <a:lnTo>
                    <a:pt x="1399354" y="253661"/>
                  </a:lnTo>
                  <a:lnTo>
                    <a:pt x="0" y="253661"/>
                  </a:lnTo>
                  <a:lnTo>
                    <a:pt x="203200" y="126831"/>
                  </a:lnTo>
                  <a:lnTo>
                    <a:pt x="0" y="0"/>
                  </a:lnTo>
                  <a:close/>
                </a:path>
              </a:pathLst>
            </a:custGeom>
            <a:solidFill>
              <a:srgbClr val="94DDDE"/>
            </a:solidFill>
          </p:spPr>
        </p:sp>
        <p:sp>
          <p:nvSpPr>
            <p:cNvPr id="16" name="TextBox 16"/>
            <p:cNvSpPr txBox="1"/>
            <p:nvPr/>
          </p:nvSpPr>
          <p:spPr>
            <a:xfrm>
              <a:off x="177800" y="-66675"/>
              <a:ext cx="1348554" cy="320336"/>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6890068" y="7326238"/>
            <a:ext cx="2920672" cy="462300"/>
            <a:chOff x="0" y="0"/>
            <a:chExt cx="1602554" cy="253661"/>
          </a:xfrm>
        </p:grpSpPr>
        <p:sp>
          <p:nvSpPr>
            <p:cNvPr id="18" name="Freeform 18"/>
            <p:cNvSpPr/>
            <p:nvPr/>
          </p:nvSpPr>
          <p:spPr>
            <a:xfrm>
              <a:off x="0" y="0"/>
              <a:ext cx="1602554" cy="253661"/>
            </a:xfrm>
            <a:custGeom>
              <a:avLst/>
              <a:gdLst/>
              <a:ahLst/>
              <a:cxnLst/>
              <a:rect l="l" t="t" r="r" b="b"/>
              <a:pathLst>
                <a:path w="1602554" h="253661">
                  <a:moveTo>
                    <a:pt x="0" y="0"/>
                  </a:moveTo>
                  <a:lnTo>
                    <a:pt x="1399354" y="0"/>
                  </a:lnTo>
                  <a:lnTo>
                    <a:pt x="1602554" y="126831"/>
                  </a:lnTo>
                  <a:lnTo>
                    <a:pt x="1399354" y="253661"/>
                  </a:lnTo>
                  <a:lnTo>
                    <a:pt x="0" y="253661"/>
                  </a:lnTo>
                  <a:lnTo>
                    <a:pt x="203200" y="126831"/>
                  </a:lnTo>
                  <a:lnTo>
                    <a:pt x="0" y="0"/>
                  </a:lnTo>
                  <a:close/>
                </a:path>
              </a:pathLst>
            </a:custGeom>
            <a:solidFill>
              <a:srgbClr val="94DDDE"/>
            </a:solidFill>
          </p:spPr>
        </p:sp>
        <p:sp>
          <p:nvSpPr>
            <p:cNvPr id="19" name="TextBox 19"/>
            <p:cNvSpPr txBox="1"/>
            <p:nvPr/>
          </p:nvSpPr>
          <p:spPr>
            <a:xfrm>
              <a:off x="177800" y="-66675"/>
              <a:ext cx="1348554" cy="320336"/>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0908203" y="2079935"/>
            <a:ext cx="7031106" cy="1761655"/>
            <a:chOff x="0" y="0"/>
            <a:chExt cx="1851814" cy="463975"/>
          </a:xfrm>
        </p:grpSpPr>
        <p:sp>
          <p:nvSpPr>
            <p:cNvPr id="21" name="Freeform 21"/>
            <p:cNvSpPr/>
            <p:nvPr/>
          </p:nvSpPr>
          <p:spPr>
            <a:xfrm>
              <a:off x="0" y="0"/>
              <a:ext cx="1851814" cy="463975"/>
            </a:xfrm>
            <a:custGeom>
              <a:avLst/>
              <a:gdLst/>
              <a:ahLst/>
              <a:cxnLst/>
              <a:rect l="l" t="t" r="r" b="b"/>
              <a:pathLst>
                <a:path w="1851814" h="463975">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22" name="TextBox 22"/>
            <p:cNvSpPr txBox="1"/>
            <p:nvPr/>
          </p:nvSpPr>
          <p:spPr>
            <a:xfrm>
              <a:off x="0" y="-66675"/>
              <a:ext cx="1851814" cy="530650"/>
            </a:xfrm>
            <a:prstGeom prst="rect">
              <a:avLst/>
            </a:prstGeom>
          </p:spPr>
          <p:txBody>
            <a:bodyPr lIns="50800" tIns="50800" rIns="50800" bIns="50800" rtlCol="0" anchor="ctr"/>
            <a:lstStyle/>
            <a:p>
              <a:pPr algn="ctr">
                <a:lnSpc>
                  <a:spcPts val="3359"/>
                </a:lnSpc>
              </a:pPr>
              <a:endParaRPr/>
            </a:p>
          </p:txBody>
        </p:sp>
      </p:grpSp>
      <p:sp>
        <p:nvSpPr>
          <p:cNvPr id="23" name="TextBox 23"/>
          <p:cNvSpPr txBox="1"/>
          <p:nvPr/>
        </p:nvSpPr>
        <p:spPr>
          <a:xfrm>
            <a:off x="11096615" y="2390532"/>
            <a:ext cx="6649977"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Xây dựng website quản lý bán ô tô trực tuyến với quy mô lớn hơn</a:t>
            </a:r>
          </a:p>
        </p:txBody>
      </p:sp>
      <p:grpSp>
        <p:nvGrpSpPr>
          <p:cNvPr id="24" name="Group 24"/>
          <p:cNvGrpSpPr/>
          <p:nvPr/>
        </p:nvGrpSpPr>
        <p:grpSpPr>
          <a:xfrm>
            <a:off x="10908203" y="6820375"/>
            <a:ext cx="7031106" cy="1471718"/>
            <a:chOff x="0" y="0"/>
            <a:chExt cx="1851814" cy="387613"/>
          </a:xfrm>
        </p:grpSpPr>
        <p:sp>
          <p:nvSpPr>
            <p:cNvPr id="25" name="Freeform 25"/>
            <p:cNvSpPr/>
            <p:nvPr/>
          </p:nvSpPr>
          <p:spPr>
            <a:xfrm>
              <a:off x="0" y="0"/>
              <a:ext cx="1851814" cy="387613"/>
            </a:xfrm>
            <a:custGeom>
              <a:avLst/>
              <a:gdLst/>
              <a:ahLst/>
              <a:cxnLst/>
              <a:rect l="l" t="t" r="r" b="b"/>
              <a:pathLst>
                <a:path w="1851814" h="387613">
                  <a:moveTo>
                    <a:pt x="56156" y="0"/>
                  </a:moveTo>
                  <a:lnTo>
                    <a:pt x="1795658" y="0"/>
                  </a:lnTo>
                  <a:cubicBezTo>
                    <a:pt x="1810552" y="0"/>
                    <a:pt x="1824835" y="5916"/>
                    <a:pt x="1835366" y="16448"/>
                  </a:cubicBezTo>
                  <a:cubicBezTo>
                    <a:pt x="1845898" y="26979"/>
                    <a:pt x="1851814" y="41262"/>
                    <a:pt x="1851814" y="56156"/>
                  </a:cubicBezTo>
                  <a:lnTo>
                    <a:pt x="1851814" y="331457"/>
                  </a:lnTo>
                  <a:cubicBezTo>
                    <a:pt x="1851814" y="346351"/>
                    <a:pt x="1845898" y="360634"/>
                    <a:pt x="1835366" y="371165"/>
                  </a:cubicBezTo>
                  <a:cubicBezTo>
                    <a:pt x="1824835" y="381697"/>
                    <a:pt x="1810552" y="387613"/>
                    <a:pt x="1795658" y="387613"/>
                  </a:cubicBezTo>
                  <a:lnTo>
                    <a:pt x="56156" y="387613"/>
                  </a:lnTo>
                  <a:cubicBezTo>
                    <a:pt x="41262" y="387613"/>
                    <a:pt x="26979" y="381697"/>
                    <a:pt x="16448" y="371165"/>
                  </a:cubicBezTo>
                  <a:cubicBezTo>
                    <a:pt x="5916" y="360634"/>
                    <a:pt x="0" y="346351"/>
                    <a:pt x="0" y="331457"/>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26" name="TextBox 26"/>
            <p:cNvSpPr txBox="1"/>
            <p:nvPr/>
          </p:nvSpPr>
          <p:spPr>
            <a:xfrm>
              <a:off x="0" y="-66675"/>
              <a:ext cx="1851814" cy="454288"/>
            </a:xfrm>
            <a:prstGeom prst="rect">
              <a:avLst/>
            </a:prstGeom>
          </p:spPr>
          <p:txBody>
            <a:bodyPr lIns="50800" tIns="50800" rIns="50800" bIns="50800" rtlCol="0" anchor="ctr"/>
            <a:lstStyle/>
            <a:p>
              <a:pPr algn="ctr">
                <a:lnSpc>
                  <a:spcPts val="3359"/>
                </a:lnSpc>
              </a:pPr>
              <a:endParaRPr/>
            </a:p>
          </p:txBody>
        </p:sp>
      </p:grpSp>
      <p:sp>
        <p:nvSpPr>
          <p:cNvPr id="27" name="TextBox 27"/>
          <p:cNvSpPr txBox="1"/>
          <p:nvPr/>
        </p:nvSpPr>
        <p:spPr>
          <a:xfrm>
            <a:off x="10754283" y="7218308"/>
            <a:ext cx="6957818" cy="1073785"/>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      Website hỗ trợ nhiều ngôn ngữ</a:t>
            </a:r>
          </a:p>
          <a:p>
            <a:pPr algn="ctr">
              <a:lnSpc>
                <a:spcPts val="4339"/>
              </a:lnSpc>
              <a:spcBef>
                <a:spcPct val="0"/>
              </a:spcBef>
            </a:pPr>
            <a:endParaRPr lang="en-US" sz="3099">
              <a:solidFill>
                <a:srgbClr val="000000"/>
              </a:solidFill>
              <a:latin typeface="Josefin Sans Bold"/>
            </a:endParaRPr>
          </a:p>
        </p:txBody>
      </p:sp>
      <p:grpSp>
        <p:nvGrpSpPr>
          <p:cNvPr id="28" name="Group 28"/>
          <p:cNvGrpSpPr/>
          <p:nvPr/>
        </p:nvGrpSpPr>
        <p:grpSpPr>
          <a:xfrm>
            <a:off x="10908203" y="4378247"/>
            <a:ext cx="7031106" cy="1761655"/>
            <a:chOff x="0" y="0"/>
            <a:chExt cx="1851814" cy="463975"/>
          </a:xfrm>
        </p:grpSpPr>
        <p:sp>
          <p:nvSpPr>
            <p:cNvPr id="29" name="Freeform 29"/>
            <p:cNvSpPr/>
            <p:nvPr/>
          </p:nvSpPr>
          <p:spPr>
            <a:xfrm>
              <a:off x="0" y="0"/>
              <a:ext cx="1851814" cy="463975"/>
            </a:xfrm>
            <a:custGeom>
              <a:avLst/>
              <a:gdLst/>
              <a:ahLst/>
              <a:cxnLst/>
              <a:rect l="l" t="t" r="r" b="b"/>
              <a:pathLst>
                <a:path w="1851814" h="463975">
                  <a:moveTo>
                    <a:pt x="56156" y="0"/>
                  </a:moveTo>
                  <a:lnTo>
                    <a:pt x="1795658" y="0"/>
                  </a:lnTo>
                  <a:cubicBezTo>
                    <a:pt x="1810552" y="0"/>
                    <a:pt x="1824835" y="5916"/>
                    <a:pt x="1835366" y="16448"/>
                  </a:cubicBezTo>
                  <a:cubicBezTo>
                    <a:pt x="1845898" y="26979"/>
                    <a:pt x="1851814" y="41262"/>
                    <a:pt x="1851814" y="56156"/>
                  </a:cubicBezTo>
                  <a:lnTo>
                    <a:pt x="1851814" y="407819"/>
                  </a:lnTo>
                  <a:cubicBezTo>
                    <a:pt x="1851814" y="438833"/>
                    <a:pt x="1826672" y="463975"/>
                    <a:pt x="1795658" y="463975"/>
                  </a:cubicBezTo>
                  <a:lnTo>
                    <a:pt x="56156" y="463975"/>
                  </a:lnTo>
                  <a:cubicBezTo>
                    <a:pt x="41262" y="463975"/>
                    <a:pt x="26979" y="458059"/>
                    <a:pt x="16448" y="447527"/>
                  </a:cubicBezTo>
                  <a:cubicBezTo>
                    <a:pt x="5916" y="436996"/>
                    <a:pt x="0" y="422713"/>
                    <a:pt x="0" y="407819"/>
                  </a:cubicBezTo>
                  <a:lnTo>
                    <a:pt x="0" y="56156"/>
                  </a:lnTo>
                  <a:cubicBezTo>
                    <a:pt x="0" y="41262"/>
                    <a:pt x="5916" y="26979"/>
                    <a:pt x="16448" y="16448"/>
                  </a:cubicBezTo>
                  <a:cubicBezTo>
                    <a:pt x="26979" y="5916"/>
                    <a:pt x="41262" y="0"/>
                    <a:pt x="56156" y="0"/>
                  </a:cubicBezTo>
                  <a:close/>
                </a:path>
              </a:pathLst>
            </a:custGeom>
            <a:gradFill rotWithShape="1">
              <a:gsLst>
                <a:gs pos="0">
                  <a:srgbClr val="CDFFD8">
                    <a:alpha val="100000"/>
                  </a:srgbClr>
                </a:gs>
                <a:gs pos="100000">
                  <a:srgbClr val="94B9FF">
                    <a:alpha val="100000"/>
                  </a:srgbClr>
                </a:gs>
              </a:gsLst>
              <a:lin ang="0"/>
            </a:gradFill>
          </p:spPr>
        </p:sp>
        <p:sp>
          <p:nvSpPr>
            <p:cNvPr id="30" name="TextBox 30"/>
            <p:cNvSpPr txBox="1"/>
            <p:nvPr/>
          </p:nvSpPr>
          <p:spPr>
            <a:xfrm>
              <a:off x="0" y="-66675"/>
              <a:ext cx="1851814" cy="530650"/>
            </a:xfrm>
            <a:prstGeom prst="rect">
              <a:avLst/>
            </a:prstGeom>
          </p:spPr>
          <p:txBody>
            <a:bodyPr lIns="50800" tIns="50800" rIns="50800" bIns="50800" rtlCol="0" anchor="ctr"/>
            <a:lstStyle/>
            <a:p>
              <a:pPr algn="ctr">
                <a:lnSpc>
                  <a:spcPts val="3359"/>
                </a:lnSpc>
              </a:pPr>
              <a:endParaRPr/>
            </a:p>
          </p:txBody>
        </p:sp>
      </p:grpSp>
      <p:sp>
        <p:nvSpPr>
          <p:cNvPr id="31" name="TextBox 31"/>
          <p:cNvSpPr txBox="1"/>
          <p:nvPr/>
        </p:nvSpPr>
        <p:spPr>
          <a:xfrm>
            <a:off x="10908203" y="4670265"/>
            <a:ext cx="6649977" cy="1616710"/>
          </a:xfrm>
          <a:prstGeom prst="rect">
            <a:avLst/>
          </a:prstGeom>
        </p:spPr>
        <p:txBody>
          <a:bodyPr lIns="0" tIns="0" rIns="0" bIns="0" rtlCol="0" anchor="t">
            <a:spAutoFit/>
          </a:bodyPr>
          <a:lstStyle/>
          <a:p>
            <a:pPr algn="ctr">
              <a:lnSpc>
                <a:spcPts val="4339"/>
              </a:lnSpc>
            </a:pPr>
            <a:r>
              <a:rPr lang="en-US" sz="3099">
                <a:solidFill>
                  <a:srgbClr val="000000"/>
                </a:solidFill>
                <a:latin typeface="Josefin Sans Bold"/>
              </a:rPr>
              <a:t>·      Xây dựng hệ thống bảo mật đường truyền</a:t>
            </a:r>
          </a:p>
          <a:p>
            <a:pPr algn="ctr">
              <a:lnSpc>
                <a:spcPts val="4339"/>
              </a:lnSpc>
              <a:spcBef>
                <a:spcPct val="0"/>
              </a:spcBef>
            </a:pPr>
            <a:endParaRPr lang="en-US" sz="3099">
              <a:solidFill>
                <a:srgbClr val="000000"/>
              </a:solidFill>
              <a:latin typeface="Josefin Sans Bo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2"/>
            <a:stretch>
              <a:fillRect/>
            </a:stretch>
          </a:blipFill>
        </p:spPr>
      </p:sp>
      <p:grpSp>
        <p:nvGrpSpPr>
          <p:cNvPr id="3" name="Group 3"/>
          <p:cNvGrpSpPr/>
          <p:nvPr/>
        </p:nvGrpSpPr>
        <p:grpSpPr>
          <a:xfrm>
            <a:off x="529743" y="293974"/>
            <a:ext cx="1162094" cy="1099053"/>
            <a:chOff x="0" y="0"/>
            <a:chExt cx="306066" cy="289463"/>
          </a:xfrm>
        </p:grpSpPr>
        <p:sp>
          <p:nvSpPr>
            <p:cNvPr id="4" name="Freeform 4"/>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5" name="TextBox 5"/>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952518" y="1255344"/>
            <a:ext cx="1002791" cy="951739"/>
          </a:xfrm>
          <a:custGeom>
            <a:avLst/>
            <a:gdLst/>
            <a:ahLst/>
            <a:cxnLst/>
            <a:rect l="l" t="t" r="r" b="b"/>
            <a:pathLst>
              <a:path w="1002791" h="951739">
                <a:moveTo>
                  <a:pt x="0" y="0"/>
                </a:moveTo>
                <a:lnTo>
                  <a:pt x="1002790" y="0"/>
                </a:lnTo>
                <a:lnTo>
                  <a:pt x="1002790" y="951740"/>
                </a:lnTo>
                <a:lnTo>
                  <a:pt x="0" y="95174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2311613" y="4129606"/>
            <a:ext cx="6953243" cy="6953243"/>
          </a:xfrm>
          <a:custGeom>
            <a:avLst/>
            <a:gdLst/>
            <a:ahLst/>
            <a:cxnLst/>
            <a:rect l="l" t="t" r="r" b="b"/>
            <a:pathLst>
              <a:path w="6953243" h="6953243">
                <a:moveTo>
                  <a:pt x="0" y="0"/>
                </a:moveTo>
                <a:lnTo>
                  <a:pt x="6953244" y="0"/>
                </a:lnTo>
                <a:lnTo>
                  <a:pt x="6953244" y="6953244"/>
                </a:lnTo>
                <a:lnTo>
                  <a:pt x="0" y="6953244"/>
                </a:lnTo>
                <a:lnTo>
                  <a:pt x="0" y="0"/>
                </a:lnTo>
                <a:close/>
              </a:path>
            </a:pathLst>
          </a:custGeom>
          <a:blipFill>
            <a:blip r:embed="rId5"/>
            <a:stretch>
              <a:fillRect/>
            </a:stretch>
          </a:blipFill>
        </p:spPr>
      </p:sp>
      <p:sp>
        <p:nvSpPr>
          <p:cNvPr id="8" name="TextBox 8"/>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9" name="TextBox 9"/>
          <p:cNvSpPr txBox="1"/>
          <p:nvPr/>
        </p:nvSpPr>
        <p:spPr>
          <a:xfrm>
            <a:off x="529743" y="344779"/>
            <a:ext cx="11597795"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và hướng phát triển</a:t>
            </a:r>
          </a:p>
        </p:txBody>
      </p:sp>
      <p:sp>
        <p:nvSpPr>
          <p:cNvPr id="10" name="TextBox 10"/>
          <p:cNvSpPr txBox="1"/>
          <p:nvPr/>
        </p:nvSpPr>
        <p:spPr>
          <a:xfrm>
            <a:off x="2214913" y="1307302"/>
            <a:ext cx="6373533"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chung</a:t>
            </a:r>
          </a:p>
        </p:txBody>
      </p:sp>
      <p:grpSp>
        <p:nvGrpSpPr>
          <p:cNvPr id="11" name="Group 11"/>
          <p:cNvGrpSpPr/>
          <p:nvPr/>
        </p:nvGrpSpPr>
        <p:grpSpPr>
          <a:xfrm>
            <a:off x="0" y="2273759"/>
            <a:ext cx="13513902" cy="9449833"/>
            <a:chOff x="0" y="0"/>
            <a:chExt cx="3552641" cy="2484246"/>
          </a:xfrm>
        </p:grpSpPr>
        <p:sp>
          <p:nvSpPr>
            <p:cNvPr id="12" name="Freeform 12"/>
            <p:cNvSpPr/>
            <p:nvPr/>
          </p:nvSpPr>
          <p:spPr>
            <a:xfrm>
              <a:off x="0" y="0"/>
              <a:ext cx="3552641" cy="2484246"/>
            </a:xfrm>
            <a:custGeom>
              <a:avLst/>
              <a:gdLst/>
              <a:ahLst/>
              <a:cxnLst/>
              <a:rect l="l" t="t" r="r" b="b"/>
              <a:pathLst>
                <a:path w="3552641" h="2484246">
                  <a:moveTo>
                    <a:pt x="1776320" y="0"/>
                  </a:moveTo>
                  <a:lnTo>
                    <a:pt x="2362961" y="251768"/>
                  </a:lnTo>
                  <a:lnTo>
                    <a:pt x="3032368" y="363809"/>
                  </a:lnTo>
                  <a:lnTo>
                    <a:pt x="3192598" y="831904"/>
                  </a:lnTo>
                  <a:lnTo>
                    <a:pt x="3552641" y="1242123"/>
                  </a:lnTo>
                  <a:lnTo>
                    <a:pt x="3192598" y="1652342"/>
                  </a:lnTo>
                  <a:lnTo>
                    <a:pt x="3032368" y="2120436"/>
                  </a:lnTo>
                  <a:lnTo>
                    <a:pt x="2362961" y="2232480"/>
                  </a:lnTo>
                  <a:lnTo>
                    <a:pt x="1776320" y="2484246"/>
                  </a:lnTo>
                  <a:lnTo>
                    <a:pt x="1189680" y="2232480"/>
                  </a:lnTo>
                  <a:lnTo>
                    <a:pt x="520272" y="2120436"/>
                  </a:lnTo>
                  <a:lnTo>
                    <a:pt x="360046" y="1652342"/>
                  </a:lnTo>
                  <a:lnTo>
                    <a:pt x="0" y="1242123"/>
                  </a:lnTo>
                  <a:lnTo>
                    <a:pt x="360046" y="831904"/>
                  </a:lnTo>
                  <a:lnTo>
                    <a:pt x="520272" y="363809"/>
                  </a:lnTo>
                  <a:lnTo>
                    <a:pt x="1189680" y="251768"/>
                  </a:lnTo>
                  <a:lnTo>
                    <a:pt x="1776320" y="0"/>
                  </a:lnTo>
                  <a:close/>
                </a:path>
              </a:pathLst>
            </a:custGeom>
            <a:gradFill rotWithShape="1">
              <a:gsLst>
                <a:gs pos="0">
                  <a:srgbClr val="CDFFD8">
                    <a:alpha val="100000"/>
                  </a:srgbClr>
                </a:gs>
                <a:gs pos="100000">
                  <a:srgbClr val="94B9FF">
                    <a:alpha val="100000"/>
                  </a:srgbClr>
                </a:gs>
              </a:gsLst>
              <a:lin ang="0"/>
            </a:gradFill>
          </p:spPr>
        </p:sp>
        <p:sp>
          <p:nvSpPr>
            <p:cNvPr id="13" name="TextBox 13"/>
            <p:cNvSpPr txBox="1"/>
            <p:nvPr/>
          </p:nvSpPr>
          <p:spPr>
            <a:xfrm>
              <a:off x="610610" y="341255"/>
              <a:ext cx="2331421" cy="1716012"/>
            </a:xfrm>
            <a:prstGeom prst="rect">
              <a:avLst/>
            </a:prstGeom>
          </p:spPr>
          <p:txBody>
            <a:bodyPr lIns="50800" tIns="50800" rIns="50800" bIns="50800" rtlCol="0" anchor="ctr"/>
            <a:lstStyle/>
            <a:p>
              <a:pPr algn="ctr">
                <a:lnSpc>
                  <a:spcPts val="5739"/>
                </a:lnSpc>
              </a:pPr>
              <a:endParaRPr/>
            </a:p>
          </p:txBody>
        </p:sp>
      </p:grpSp>
      <p:sp>
        <p:nvSpPr>
          <p:cNvPr id="14" name="TextBox 14"/>
          <p:cNvSpPr txBox="1"/>
          <p:nvPr/>
        </p:nvSpPr>
        <p:spPr>
          <a:xfrm>
            <a:off x="2264732" y="3702801"/>
            <a:ext cx="8984438" cy="65030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Xây dựng một website bán ô tô thành công không chỉ cần kỹ thuật lập trình và thiết kế web chuyên nghiệp, mà còn đòi hỏi hiểu biết sâu sắc về nhu cầu của khách hàng và thị trường. Đầu tư vào một nền tảng trực tuyến mạnh mẽ, dễ sử dụng và đầy đủ thông tin sẽ giúp cửa hàng nâng cao khả năng cạnh tranh, thu hút nhiều khách hàng tiềm năng và tăng doanh số bán hàng. Một trang web được tối ưu hóa tốt cũng sẽ cải thiện trải nghiệm người dùng, xây dựng niềm tin và tạo nền tảng cho sự phát triển bền vững của doanh nghiệp.</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743481" y="2248741"/>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72264" y="3039470"/>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557508" y="3778694"/>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4839517" y="2078628"/>
            <a:ext cx="1162094" cy="1099053"/>
            <a:chOff x="0" y="0"/>
            <a:chExt cx="306066" cy="289463"/>
          </a:xfrm>
        </p:grpSpPr>
        <p:sp>
          <p:nvSpPr>
            <p:cNvPr id="6" name="Freeform 6"/>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7" name="TextBox 7"/>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6585550" y="389005"/>
            <a:ext cx="6068968" cy="962025"/>
          </a:xfrm>
          <a:prstGeom prst="rect">
            <a:avLst/>
          </a:prstGeom>
        </p:spPr>
        <p:txBody>
          <a:bodyPr lIns="0" tIns="0" rIns="0" bIns="0" rtlCol="0" anchor="t">
            <a:spAutoFit/>
          </a:bodyPr>
          <a:lstStyle/>
          <a:p>
            <a:pPr algn="l">
              <a:lnSpc>
                <a:spcPts val="7559"/>
              </a:lnSpc>
            </a:pPr>
            <a:r>
              <a:rPr lang="en-US" sz="6299">
                <a:solidFill>
                  <a:srgbClr val="C1FF72"/>
                </a:solidFill>
                <a:latin typeface="Josefin Sans Bold"/>
              </a:rPr>
              <a:t>Nội dung chính</a:t>
            </a:r>
          </a:p>
        </p:txBody>
      </p:sp>
      <p:sp>
        <p:nvSpPr>
          <p:cNvPr id="9" name="TextBox 9"/>
          <p:cNvSpPr txBox="1"/>
          <p:nvPr/>
        </p:nvSpPr>
        <p:spPr>
          <a:xfrm>
            <a:off x="5287837" y="2151438"/>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1</a:t>
            </a:r>
          </a:p>
        </p:txBody>
      </p:sp>
      <p:sp>
        <p:nvSpPr>
          <p:cNvPr id="10" name="TextBox 10"/>
          <p:cNvSpPr txBox="1"/>
          <p:nvPr/>
        </p:nvSpPr>
        <p:spPr>
          <a:xfrm>
            <a:off x="6399305" y="2081905"/>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Tổng quan về đề tài </a:t>
            </a:r>
          </a:p>
        </p:txBody>
      </p:sp>
      <p:sp>
        <p:nvSpPr>
          <p:cNvPr id="11" name="Freeform 11"/>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8"/>
            <a:stretch>
              <a:fillRect/>
            </a:stretch>
          </a:blipFill>
        </p:spPr>
      </p:sp>
      <p:sp>
        <p:nvSpPr>
          <p:cNvPr id="12" name="TextBox 12"/>
          <p:cNvSpPr txBox="1"/>
          <p:nvPr/>
        </p:nvSpPr>
        <p:spPr>
          <a:xfrm>
            <a:off x="6399305" y="8232057"/>
            <a:ext cx="9340294"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luận và hướng phát triển</a:t>
            </a:r>
          </a:p>
        </p:txBody>
      </p:sp>
      <p:grpSp>
        <p:nvGrpSpPr>
          <p:cNvPr id="13" name="Group 13"/>
          <p:cNvGrpSpPr/>
          <p:nvPr/>
        </p:nvGrpSpPr>
        <p:grpSpPr>
          <a:xfrm>
            <a:off x="4839517" y="3911106"/>
            <a:ext cx="1162094" cy="1099053"/>
            <a:chOff x="0" y="0"/>
            <a:chExt cx="306066" cy="289463"/>
          </a:xfrm>
        </p:grpSpPr>
        <p:sp>
          <p:nvSpPr>
            <p:cNvPr id="14" name="Freeform 14"/>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5" name="TextBox 15"/>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5287837" y="4100976"/>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2</a:t>
            </a:r>
          </a:p>
        </p:txBody>
      </p:sp>
      <p:grpSp>
        <p:nvGrpSpPr>
          <p:cNvPr id="17" name="Group 17"/>
          <p:cNvGrpSpPr/>
          <p:nvPr/>
        </p:nvGrpSpPr>
        <p:grpSpPr>
          <a:xfrm>
            <a:off x="4839517" y="5991234"/>
            <a:ext cx="1162094" cy="1099053"/>
            <a:chOff x="0" y="0"/>
            <a:chExt cx="306066" cy="289463"/>
          </a:xfrm>
        </p:grpSpPr>
        <p:sp>
          <p:nvSpPr>
            <p:cNvPr id="18" name="Freeform 18"/>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9" name="TextBox 19"/>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5287837" y="6064044"/>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21" name="TextBox 21"/>
          <p:cNvSpPr txBox="1"/>
          <p:nvPr/>
        </p:nvSpPr>
        <p:spPr>
          <a:xfrm>
            <a:off x="6553225" y="3961911"/>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Phân tích thiết kế hệ thống</a:t>
            </a:r>
          </a:p>
        </p:txBody>
      </p:sp>
      <p:grpSp>
        <p:nvGrpSpPr>
          <p:cNvPr id="22" name="Group 22"/>
          <p:cNvGrpSpPr/>
          <p:nvPr/>
        </p:nvGrpSpPr>
        <p:grpSpPr>
          <a:xfrm>
            <a:off x="4839517" y="8159247"/>
            <a:ext cx="1162094" cy="1099053"/>
            <a:chOff x="0" y="0"/>
            <a:chExt cx="306066" cy="289463"/>
          </a:xfrm>
        </p:grpSpPr>
        <p:sp>
          <p:nvSpPr>
            <p:cNvPr id="23" name="Freeform 2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24" name="TextBox 2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25" name="TextBox 25"/>
          <p:cNvSpPr txBox="1"/>
          <p:nvPr/>
        </p:nvSpPr>
        <p:spPr>
          <a:xfrm>
            <a:off x="5287837" y="8232057"/>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26" name="TextBox 26"/>
          <p:cNvSpPr txBox="1"/>
          <p:nvPr/>
        </p:nvSpPr>
        <p:spPr>
          <a:xfrm>
            <a:off x="6001611" y="6064044"/>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Kết quả đạt được</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3"/>
            <a:stretch>
              <a:fillRect/>
            </a:stretch>
          </a:blipFill>
        </p:spPr>
      </p:sp>
      <p:sp>
        <p:nvSpPr>
          <p:cNvPr id="4" name="Freeform 4"/>
          <p:cNvSpPr/>
          <p:nvPr/>
        </p:nvSpPr>
        <p:spPr>
          <a:xfrm>
            <a:off x="0" y="7488539"/>
            <a:ext cx="4360208" cy="2798461"/>
          </a:xfrm>
          <a:custGeom>
            <a:avLst/>
            <a:gdLst/>
            <a:ahLst/>
            <a:cxnLst/>
            <a:rect l="l" t="t" r="r" b="b"/>
            <a:pathLst>
              <a:path w="4360208" h="2798461">
                <a:moveTo>
                  <a:pt x="0" y="0"/>
                </a:moveTo>
                <a:lnTo>
                  <a:pt x="4360208" y="0"/>
                </a:lnTo>
                <a:lnTo>
                  <a:pt x="4360208" y="2798461"/>
                </a:lnTo>
                <a:lnTo>
                  <a:pt x="0" y="27984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008250" y="5642815"/>
            <a:ext cx="9635039" cy="5781023"/>
          </a:xfrm>
          <a:custGeom>
            <a:avLst/>
            <a:gdLst/>
            <a:ahLst/>
            <a:cxnLst/>
            <a:rect l="l" t="t" r="r" b="b"/>
            <a:pathLst>
              <a:path w="9635039" h="5781023">
                <a:moveTo>
                  <a:pt x="0" y="0"/>
                </a:moveTo>
                <a:lnTo>
                  <a:pt x="9635039" y="0"/>
                </a:lnTo>
                <a:lnTo>
                  <a:pt x="9635039" y="5781023"/>
                </a:lnTo>
                <a:lnTo>
                  <a:pt x="0" y="5781023"/>
                </a:lnTo>
                <a:lnTo>
                  <a:pt x="0" y="0"/>
                </a:lnTo>
                <a:close/>
              </a:path>
            </a:pathLst>
          </a:custGeom>
          <a:blipFill>
            <a:blip r:embed="rId2"/>
            <a:stretch>
              <a:fillRect/>
            </a:stretch>
          </a:blipFill>
        </p:spPr>
      </p:sp>
      <p:grpSp>
        <p:nvGrpSpPr>
          <p:cNvPr id="3" name="Group 3"/>
          <p:cNvGrpSpPr/>
          <p:nvPr/>
        </p:nvGrpSpPr>
        <p:grpSpPr>
          <a:xfrm>
            <a:off x="2302521" y="2877719"/>
            <a:ext cx="11284310" cy="3945096"/>
            <a:chOff x="0" y="0"/>
            <a:chExt cx="2971999" cy="1039038"/>
          </a:xfrm>
        </p:grpSpPr>
        <p:sp>
          <p:nvSpPr>
            <p:cNvPr id="4" name="Freeform 4"/>
            <p:cNvSpPr/>
            <p:nvPr/>
          </p:nvSpPr>
          <p:spPr>
            <a:xfrm>
              <a:off x="0" y="0"/>
              <a:ext cx="2972011" cy="1039038"/>
            </a:xfrm>
            <a:custGeom>
              <a:avLst/>
              <a:gdLst/>
              <a:ahLst/>
              <a:cxnLst/>
              <a:rect l="l" t="t" r="r" b="b"/>
              <a:pathLst>
                <a:path w="2972011" h="1039038">
                  <a:moveTo>
                    <a:pt x="2652787" y="0"/>
                  </a:moveTo>
                  <a:lnTo>
                    <a:pt x="282407" y="0"/>
                  </a:lnTo>
                  <a:cubicBezTo>
                    <a:pt x="126426" y="0"/>
                    <a:pt x="0" y="123512"/>
                    <a:pt x="0" y="454352"/>
                  </a:cubicBezTo>
                  <a:cubicBezTo>
                    <a:pt x="0" y="714007"/>
                    <a:pt x="66279" y="809147"/>
                    <a:pt x="162037" y="853289"/>
                  </a:cubicBezTo>
                  <a:lnTo>
                    <a:pt x="162037" y="1039038"/>
                  </a:lnTo>
                  <a:lnTo>
                    <a:pt x="353844" y="879570"/>
                  </a:lnTo>
                  <a:lnTo>
                    <a:pt x="2652787" y="879570"/>
                  </a:lnTo>
                  <a:cubicBezTo>
                    <a:pt x="2845562" y="879570"/>
                    <a:pt x="2971999" y="756057"/>
                    <a:pt x="2971999" y="454289"/>
                  </a:cubicBezTo>
                  <a:cubicBezTo>
                    <a:pt x="2972011" y="123512"/>
                    <a:pt x="2845562" y="0"/>
                    <a:pt x="2652787" y="0"/>
                  </a:cubicBezTo>
                  <a:close/>
                </a:path>
              </a:pathLst>
            </a:custGeom>
            <a:gradFill rotWithShape="1">
              <a:gsLst>
                <a:gs pos="0">
                  <a:srgbClr val="CDFFD8">
                    <a:alpha val="100000"/>
                  </a:srgbClr>
                </a:gs>
                <a:gs pos="100000">
                  <a:srgbClr val="94B9FF">
                    <a:alpha val="100000"/>
                  </a:srgbClr>
                </a:gs>
              </a:gsLst>
              <a:lin ang="0"/>
            </a:gradFill>
          </p:spPr>
        </p:sp>
        <p:sp>
          <p:nvSpPr>
            <p:cNvPr id="5" name="TextBox 5"/>
            <p:cNvSpPr txBox="1"/>
            <p:nvPr/>
          </p:nvSpPr>
          <p:spPr>
            <a:xfrm>
              <a:off x="0" y="-28575"/>
              <a:ext cx="2971999" cy="877113"/>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3"/>
            <a:stretch>
              <a:fillRect/>
            </a:stretch>
          </a:blipFill>
        </p:spPr>
      </p:sp>
      <p:grpSp>
        <p:nvGrpSpPr>
          <p:cNvPr id="7" name="Group 7"/>
          <p:cNvGrpSpPr/>
          <p:nvPr/>
        </p:nvGrpSpPr>
        <p:grpSpPr>
          <a:xfrm>
            <a:off x="742733" y="479173"/>
            <a:ext cx="1162094" cy="1099053"/>
            <a:chOff x="0" y="0"/>
            <a:chExt cx="306066" cy="289463"/>
          </a:xfrm>
        </p:grpSpPr>
        <p:sp>
          <p:nvSpPr>
            <p:cNvPr id="8" name="Freeform 8"/>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9" name="TextBox 9"/>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191053" y="551983"/>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1</a:t>
            </a:r>
          </a:p>
        </p:txBody>
      </p:sp>
      <p:sp>
        <p:nvSpPr>
          <p:cNvPr id="11" name="TextBox 11"/>
          <p:cNvSpPr txBox="1"/>
          <p:nvPr/>
        </p:nvSpPr>
        <p:spPr>
          <a:xfrm>
            <a:off x="2302521" y="482451"/>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Tổng quan về đề tài </a:t>
            </a:r>
          </a:p>
        </p:txBody>
      </p:sp>
      <p:sp>
        <p:nvSpPr>
          <p:cNvPr id="12" name="TextBox 12"/>
          <p:cNvSpPr txBox="1"/>
          <p:nvPr/>
        </p:nvSpPr>
        <p:spPr>
          <a:xfrm>
            <a:off x="3433680" y="3483179"/>
            <a:ext cx="9483752" cy="215963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Động lực nào đã thúc đẩy quyết định xây dựng một website bán ô tô trực tuyến, và những lợi ích chính của việc chuyển đổi từ mô hình kinh doanh truyền thống sang nền tảng trực tuyến là gì?</a:t>
            </a:r>
          </a:p>
        </p:txBody>
      </p:sp>
      <p:pic>
        <p:nvPicPr>
          <p:cNvPr id="13" name="Picture 13"/>
          <p:cNvPicPr>
            <a:picLocks noChangeAspect="1"/>
          </p:cNvPicPr>
          <p:nvPr/>
        </p:nvPicPr>
        <p:blipFill>
          <a:blip r:embed="rId4"/>
          <a:srcRect/>
          <a:stretch>
            <a:fillRect/>
          </a:stretch>
        </p:blipFill>
        <p:spPr>
          <a:xfrm>
            <a:off x="13482790" y="7403874"/>
            <a:ext cx="4805210" cy="288312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243487" y="4427351"/>
            <a:ext cx="6460367" cy="6460367"/>
          </a:xfrm>
          <a:custGeom>
            <a:avLst/>
            <a:gdLst/>
            <a:ahLst/>
            <a:cxnLst/>
            <a:rect l="l" t="t" r="r" b="b"/>
            <a:pathLst>
              <a:path w="6460367" h="6460367">
                <a:moveTo>
                  <a:pt x="0" y="0"/>
                </a:moveTo>
                <a:lnTo>
                  <a:pt x="6460367" y="0"/>
                </a:lnTo>
                <a:lnTo>
                  <a:pt x="6460367" y="6460367"/>
                </a:lnTo>
                <a:lnTo>
                  <a:pt x="0" y="6460367"/>
                </a:lnTo>
                <a:lnTo>
                  <a:pt x="0" y="0"/>
                </a:lnTo>
                <a:close/>
              </a:path>
            </a:pathLst>
          </a:custGeom>
          <a:blipFill>
            <a:blip r:embed="rId2"/>
            <a:stretch>
              <a:fillRect/>
            </a:stretch>
          </a:blipFill>
        </p:spPr>
      </p:sp>
      <p:grpSp>
        <p:nvGrpSpPr>
          <p:cNvPr id="3" name="Group 3"/>
          <p:cNvGrpSpPr/>
          <p:nvPr/>
        </p:nvGrpSpPr>
        <p:grpSpPr>
          <a:xfrm>
            <a:off x="6948228" y="1028700"/>
            <a:ext cx="9105361" cy="1654425"/>
            <a:chOff x="0" y="0"/>
            <a:chExt cx="2398120" cy="435733"/>
          </a:xfrm>
        </p:grpSpPr>
        <p:sp>
          <p:nvSpPr>
            <p:cNvPr id="4" name="Freeform 4"/>
            <p:cNvSpPr/>
            <p:nvPr/>
          </p:nvSpPr>
          <p:spPr>
            <a:xfrm>
              <a:off x="0" y="0"/>
              <a:ext cx="2398120" cy="435733"/>
            </a:xfrm>
            <a:custGeom>
              <a:avLst/>
              <a:gdLst/>
              <a:ahLst/>
              <a:cxnLst/>
              <a:rect l="l" t="t" r="r" b="b"/>
              <a:pathLst>
                <a:path w="2398120" h="435733">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1">
              <a:gsLst>
                <a:gs pos="0">
                  <a:srgbClr val="CDFFD8">
                    <a:alpha val="100000"/>
                  </a:srgbClr>
                </a:gs>
                <a:gs pos="100000">
                  <a:srgbClr val="94B9FF">
                    <a:alpha val="100000"/>
                  </a:srgbClr>
                </a:gs>
              </a:gsLst>
              <a:lin ang="0"/>
            </a:gradFill>
          </p:spPr>
        </p:sp>
        <p:sp>
          <p:nvSpPr>
            <p:cNvPr id="5" name="TextBox 5"/>
            <p:cNvSpPr txBox="1"/>
            <p:nvPr/>
          </p:nvSpPr>
          <p:spPr>
            <a:xfrm>
              <a:off x="0" y="-66675"/>
              <a:ext cx="2398120" cy="502408"/>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3"/>
          <a:srcRect/>
          <a:stretch>
            <a:fillRect/>
          </a:stretch>
        </p:blipFill>
        <p:spPr>
          <a:xfrm rot="1029989">
            <a:off x="2912712" y="1695824"/>
            <a:ext cx="3045719" cy="2939119"/>
          </a:xfrm>
          <a:prstGeom prst="rect">
            <a:avLst/>
          </a:prstGeom>
        </p:spPr>
      </p:pic>
      <p:pic>
        <p:nvPicPr>
          <p:cNvPr id="7" name="Picture 7"/>
          <p:cNvPicPr>
            <a:picLocks noChangeAspect="1"/>
          </p:cNvPicPr>
          <p:nvPr/>
        </p:nvPicPr>
        <p:blipFill>
          <a:blip r:embed="rId3"/>
          <a:srcRect/>
          <a:stretch>
            <a:fillRect/>
          </a:stretch>
        </p:blipFill>
        <p:spPr>
          <a:xfrm rot="1289765">
            <a:off x="3684664" y="3663229"/>
            <a:ext cx="2399167" cy="2315196"/>
          </a:xfrm>
          <a:prstGeom prst="rect">
            <a:avLst/>
          </a:prstGeom>
        </p:spPr>
      </p:pic>
      <p:grpSp>
        <p:nvGrpSpPr>
          <p:cNvPr id="8" name="Group 8"/>
          <p:cNvGrpSpPr/>
          <p:nvPr/>
        </p:nvGrpSpPr>
        <p:grpSpPr>
          <a:xfrm>
            <a:off x="6948228" y="7603875"/>
            <a:ext cx="9105361" cy="1654425"/>
            <a:chOff x="0" y="0"/>
            <a:chExt cx="2398120" cy="435733"/>
          </a:xfrm>
        </p:grpSpPr>
        <p:sp>
          <p:nvSpPr>
            <p:cNvPr id="9" name="Freeform 9"/>
            <p:cNvSpPr/>
            <p:nvPr/>
          </p:nvSpPr>
          <p:spPr>
            <a:xfrm>
              <a:off x="0" y="0"/>
              <a:ext cx="2398120" cy="435733"/>
            </a:xfrm>
            <a:custGeom>
              <a:avLst/>
              <a:gdLst/>
              <a:ahLst/>
              <a:cxnLst/>
              <a:rect l="l" t="t" r="r" b="b"/>
              <a:pathLst>
                <a:path w="2398120" h="435733">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1">
              <a:gsLst>
                <a:gs pos="0">
                  <a:srgbClr val="CDFFD8">
                    <a:alpha val="100000"/>
                  </a:srgbClr>
                </a:gs>
                <a:gs pos="100000">
                  <a:srgbClr val="94B9FF">
                    <a:alpha val="100000"/>
                  </a:srgbClr>
                </a:gs>
              </a:gsLst>
              <a:lin ang="0"/>
            </a:gradFill>
          </p:spPr>
        </p:sp>
        <p:sp>
          <p:nvSpPr>
            <p:cNvPr id="10" name="TextBox 10"/>
            <p:cNvSpPr txBox="1"/>
            <p:nvPr/>
          </p:nvSpPr>
          <p:spPr>
            <a:xfrm>
              <a:off x="0" y="-66675"/>
              <a:ext cx="2398120" cy="50240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6948228" y="5097551"/>
            <a:ext cx="9105361" cy="1654425"/>
            <a:chOff x="0" y="0"/>
            <a:chExt cx="2398120" cy="435733"/>
          </a:xfrm>
        </p:grpSpPr>
        <p:sp>
          <p:nvSpPr>
            <p:cNvPr id="12" name="Freeform 12"/>
            <p:cNvSpPr/>
            <p:nvPr/>
          </p:nvSpPr>
          <p:spPr>
            <a:xfrm>
              <a:off x="0" y="0"/>
              <a:ext cx="2398120" cy="435733"/>
            </a:xfrm>
            <a:custGeom>
              <a:avLst/>
              <a:gdLst/>
              <a:ahLst/>
              <a:cxnLst/>
              <a:rect l="l" t="t" r="r" b="b"/>
              <a:pathLst>
                <a:path w="2398120" h="435733">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1">
              <a:gsLst>
                <a:gs pos="0">
                  <a:srgbClr val="CDFFD8">
                    <a:alpha val="100000"/>
                  </a:srgbClr>
                </a:gs>
                <a:gs pos="100000">
                  <a:srgbClr val="94B9FF">
                    <a:alpha val="100000"/>
                  </a:srgbClr>
                </a:gs>
              </a:gsLst>
              <a:lin ang="0"/>
            </a:gradFill>
          </p:spPr>
        </p:sp>
        <p:sp>
          <p:nvSpPr>
            <p:cNvPr id="13" name="TextBox 13"/>
            <p:cNvSpPr txBox="1"/>
            <p:nvPr/>
          </p:nvSpPr>
          <p:spPr>
            <a:xfrm>
              <a:off x="0" y="-66675"/>
              <a:ext cx="2398120" cy="502408"/>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6948228" y="2980518"/>
            <a:ext cx="9105361" cy="1654425"/>
            <a:chOff x="0" y="0"/>
            <a:chExt cx="2398120" cy="435733"/>
          </a:xfrm>
        </p:grpSpPr>
        <p:sp>
          <p:nvSpPr>
            <p:cNvPr id="15" name="Freeform 15"/>
            <p:cNvSpPr/>
            <p:nvPr/>
          </p:nvSpPr>
          <p:spPr>
            <a:xfrm>
              <a:off x="0" y="0"/>
              <a:ext cx="2398120" cy="435733"/>
            </a:xfrm>
            <a:custGeom>
              <a:avLst/>
              <a:gdLst/>
              <a:ahLst/>
              <a:cxnLst/>
              <a:rect l="l" t="t" r="r" b="b"/>
              <a:pathLst>
                <a:path w="2398120" h="435733">
                  <a:moveTo>
                    <a:pt x="43363" y="0"/>
                  </a:moveTo>
                  <a:lnTo>
                    <a:pt x="2354757" y="0"/>
                  </a:lnTo>
                  <a:cubicBezTo>
                    <a:pt x="2378706" y="0"/>
                    <a:pt x="2398120" y="19414"/>
                    <a:pt x="2398120" y="43363"/>
                  </a:cubicBezTo>
                  <a:lnTo>
                    <a:pt x="2398120" y="392370"/>
                  </a:lnTo>
                  <a:cubicBezTo>
                    <a:pt x="2398120" y="403871"/>
                    <a:pt x="2393551" y="414900"/>
                    <a:pt x="2385419" y="423033"/>
                  </a:cubicBezTo>
                  <a:cubicBezTo>
                    <a:pt x="2377287" y="431165"/>
                    <a:pt x="2366257" y="435733"/>
                    <a:pt x="2354757" y="435733"/>
                  </a:cubicBezTo>
                  <a:lnTo>
                    <a:pt x="43363" y="435733"/>
                  </a:lnTo>
                  <a:cubicBezTo>
                    <a:pt x="19414" y="435733"/>
                    <a:pt x="0" y="416319"/>
                    <a:pt x="0" y="392370"/>
                  </a:cubicBezTo>
                  <a:lnTo>
                    <a:pt x="0" y="43363"/>
                  </a:lnTo>
                  <a:cubicBezTo>
                    <a:pt x="0" y="19414"/>
                    <a:pt x="19414" y="0"/>
                    <a:pt x="43363" y="0"/>
                  </a:cubicBezTo>
                  <a:close/>
                </a:path>
              </a:pathLst>
            </a:custGeom>
            <a:gradFill rotWithShape="1">
              <a:gsLst>
                <a:gs pos="0">
                  <a:srgbClr val="CDFFD8">
                    <a:alpha val="100000"/>
                  </a:srgbClr>
                </a:gs>
                <a:gs pos="100000">
                  <a:srgbClr val="94B9FF">
                    <a:alpha val="100000"/>
                  </a:srgbClr>
                </a:gs>
              </a:gsLst>
              <a:lin ang="0"/>
            </a:gradFill>
          </p:spPr>
        </p:sp>
        <p:sp>
          <p:nvSpPr>
            <p:cNvPr id="16" name="TextBox 16"/>
            <p:cNvSpPr txBox="1"/>
            <p:nvPr/>
          </p:nvSpPr>
          <p:spPr>
            <a:xfrm>
              <a:off x="0" y="-66675"/>
              <a:ext cx="2398120" cy="502408"/>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4"/>
            <a:stretch>
              <a:fillRect/>
            </a:stretch>
          </a:blipFill>
        </p:spPr>
      </p:sp>
      <p:pic>
        <p:nvPicPr>
          <p:cNvPr id="18" name="Picture 18"/>
          <p:cNvPicPr>
            <a:picLocks noChangeAspect="1"/>
          </p:cNvPicPr>
          <p:nvPr/>
        </p:nvPicPr>
        <p:blipFill>
          <a:blip r:embed="rId3"/>
          <a:srcRect/>
          <a:stretch>
            <a:fillRect/>
          </a:stretch>
        </p:blipFill>
        <p:spPr>
          <a:xfrm rot="1878273">
            <a:off x="4017297" y="5371312"/>
            <a:ext cx="2399167" cy="2315196"/>
          </a:xfrm>
          <a:prstGeom prst="rect">
            <a:avLst/>
          </a:prstGeom>
        </p:spPr>
      </p:pic>
      <p:pic>
        <p:nvPicPr>
          <p:cNvPr id="19" name="Picture 19"/>
          <p:cNvPicPr>
            <a:picLocks noChangeAspect="1"/>
          </p:cNvPicPr>
          <p:nvPr/>
        </p:nvPicPr>
        <p:blipFill>
          <a:blip r:embed="rId3"/>
          <a:srcRect/>
          <a:stretch>
            <a:fillRect/>
          </a:stretch>
        </p:blipFill>
        <p:spPr>
          <a:xfrm rot="2090228">
            <a:off x="4197812" y="7157869"/>
            <a:ext cx="2038137" cy="1966802"/>
          </a:xfrm>
          <a:prstGeom prst="rect">
            <a:avLst/>
          </a:prstGeom>
        </p:spPr>
      </p:pic>
      <p:sp>
        <p:nvSpPr>
          <p:cNvPr id="20" name="Freeform 20"/>
          <p:cNvSpPr/>
          <p:nvPr/>
        </p:nvSpPr>
        <p:spPr>
          <a:xfrm>
            <a:off x="25909" y="0"/>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1" name="TextBox 21"/>
          <p:cNvSpPr txBox="1"/>
          <p:nvPr/>
        </p:nvSpPr>
        <p:spPr>
          <a:xfrm>
            <a:off x="7197419" y="1285682"/>
            <a:ext cx="8856171"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Website giúp tiếp cận khách hàng toàn quốc, không giới hạn địa lý</a:t>
            </a:r>
          </a:p>
        </p:txBody>
      </p:sp>
      <p:sp>
        <p:nvSpPr>
          <p:cNvPr id="22" name="TextBox 22"/>
          <p:cNvSpPr txBox="1"/>
          <p:nvPr/>
        </p:nvSpPr>
        <p:spPr>
          <a:xfrm>
            <a:off x="7072823" y="7641590"/>
            <a:ext cx="8856171" cy="161671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Dễ dàng thực hiện các chiến dịch marketing trực tuyến và nhanh chóng điều chỉnh chiến lược kinh doanh</a:t>
            </a:r>
          </a:p>
        </p:txBody>
      </p:sp>
      <p:sp>
        <p:nvSpPr>
          <p:cNvPr id="23" name="TextBox 23"/>
          <p:cNvSpPr txBox="1"/>
          <p:nvPr/>
        </p:nvSpPr>
        <p:spPr>
          <a:xfrm>
            <a:off x="7197419" y="5354534"/>
            <a:ext cx="8856171"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Giảm chi phí thuê mặt bằng và nhân viên, quản lý kho hàng hiệu quả hơn</a:t>
            </a:r>
          </a:p>
        </p:txBody>
      </p:sp>
      <p:sp>
        <p:nvSpPr>
          <p:cNvPr id="24" name="TextBox 24"/>
          <p:cNvSpPr txBox="1"/>
          <p:nvPr/>
        </p:nvSpPr>
        <p:spPr>
          <a:xfrm>
            <a:off x="7197419" y="3237501"/>
            <a:ext cx="8856171"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Khách hàng có thể tra cứu, so sánh và mua ô tô trực tuyến dễ dàng</a:t>
            </a:r>
          </a:p>
        </p:txBody>
      </p:sp>
      <p:sp>
        <p:nvSpPr>
          <p:cNvPr id="25" name="TextBox 25"/>
          <p:cNvSpPr txBox="1"/>
          <p:nvPr/>
        </p:nvSpPr>
        <p:spPr>
          <a:xfrm>
            <a:off x="1028700" y="69849"/>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Lý do chọn đề tài</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5909" y="0"/>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3" name="Picture 3"/>
          <p:cNvPicPr>
            <a:picLocks noChangeAspect="1"/>
          </p:cNvPicPr>
          <p:nvPr/>
        </p:nvPicPr>
        <p:blipFill>
          <a:blip r:embed="rId4"/>
          <a:srcRect/>
          <a:stretch>
            <a:fillRect/>
          </a:stretch>
        </p:blipFill>
        <p:spPr>
          <a:xfrm>
            <a:off x="1478920" y="1667472"/>
            <a:ext cx="1368024" cy="1520027"/>
          </a:xfrm>
          <a:prstGeom prst="rect">
            <a:avLst/>
          </a:prstGeom>
        </p:spPr>
      </p:pic>
      <p:grpSp>
        <p:nvGrpSpPr>
          <p:cNvPr id="4" name="Group 4"/>
          <p:cNvGrpSpPr/>
          <p:nvPr/>
        </p:nvGrpSpPr>
        <p:grpSpPr>
          <a:xfrm>
            <a:off x="3664591" y="1866569"/>
            <a:ext cx="10798487" cy="987436"/>
            <a:chOff x="0" y="0"/>
            <a:chExt cx="2844046" cy="260066"/>
          </a:xfrm>
        </p:grpSpPr>
        <p:sp>
          <p:nvSpPr>
            <p:cNvPr id="5" name="Freeform 5"/>
            <p:cNvSpPr/>
            <p:nvPr/>
          </p:nvSpPr>
          <p:spPr>
            <a:xfrm>
              <a:off x="0" y="0"/>
              <a:ext cx="2844046" cy="260066"/>
            </a:xfrm>
            <a:custGeom>
              <a:avLst/>
              <a:gdLst/>
              <a:ahLst/>
              <a:cxnLst/>
              <a:rect l="l" t="t" r="r" b="b"/>
              <a:pathLst>
                <a:path w="2844046" h="260066">
                  <a:moveTo>
                    <a:pt x="36564" y="0"/>
                  </a:moveTo>
                  <a:lnTo>
                    <a:pt x="2807482" y="0"/>
                  </a:lnTo>
                  <a:cubicBezTo>
                    <a:pt x="2827675" y="0"/>
                    <a:pt x="2844046" y="16370"/>
                    <a:pt x="2844046" y="36564"/>
                  </a:cubicBezTo>
                  <a:lnTo>
                    <a:pt x="2844046" y="223501"/>
                  </a:lnTo>
                  <a:cubicBezTo>
                    <a:pt x="2844046" y="233199"/>
                    <a:pt x="2840193" y="242499"/>
                    <a:pt x="2833336" y="249356"/>
                  </a:cubicBezTo>
                  <a:cubicBezTo>
                    <a:pt x="2826479" y="256213"/>
                    <a:pt x="2817179" y="260066"/>
                    <a:pt x="2807482" y="260066"/>
                  </a:cubicBezTo>
                  <a:lnTo>
                    <a:pt x="36564" y="260066"/>
                  </a:lnTo>
                  <a:cubicBezTo>
                    <a:pt x="16370" y="260066"/>
                    <a:pt x="0" y="243695"/>
                    <a:pt x="0" y="223501"/>
                  </a:cubicBezTo>
                  <a:lnTo>
                    <a:pt x="0" y="36564"/>
                  </a:lnTo>
                  <a:cubicBezTo>
                    <a:pt x="0" y="16370"/>
                    <a:pt x="16370" y="0"/>
                    <a:pt x="36564" y="0"/>
                  </a:cubicBezTo>
                  <a:close/>
                </a:path>
              </a:pathLst>
            </a:custGeom>
            <a:gradFill rotWithShape="1">
              <a:gsLst>
                <a:gs pos="0">
                  <a:srgbClr val="CDFFD8">
                    <a:alpha val="100000"/>
                  </a:srgbClr>
                </a:gs>
                <a:gs pos="100000">
                  <a:srgbClr val="94B9FF">
                    <a:alpha val="100000"/>
                  </a:srgbClr>
                </a:gs>
              </a:gsLst>
              <a:lin ang="0"/>
            </a:gradFill>
          </p:spPr>
        </p:sp>
        <p:sp>
          <p:nvSpPr>
            <p:cNvPr id="6" name="TextBox 6"/>
            <p:cNvSpPr txBox="1"/>
            <p:nvPr/>
          </p:nvSpPr>
          <p:spPr>
            <a:xfrm>
              <a:off x="0" y="-66675"/>
              <a:ext cx="2844046" cy="326741"/>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1478920" y="3827334"/>
            <a:ext cx="1227624" cy="1316166"/>
          </a:xfrm>
          <a:custGeom>
            <a:avLst/>
            <a:gdLst/>
            <a:ahLst/>
            <a:cxnLst/>
            <a:rect l="l" t="t" r="r" b="b"/>
            <a:pathLst>
              <a:path w="1227624" h="1316166">
                <a:moveTo>
                  <a:pt x="0" y="0"/>
                </a:moveTo>
                <a:lnTo>
                  <a:pt x="1227624" y="0"/>
                </a:lnTo>
                <a:lnTo>
                  <a:pt x="1227624" y="1316166"/>
                </a:lnTo>
                <a:lnTo>
                  <a:pt x="0" y="13161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8" name="Group 8"/>
          <p:cNvGrpSpPr/>
          <p:nvPr/>
        </p:nvGrpSpPr>
        <p:grpSpPr>
          <a:xfrm>
            <a:off x="3744757" y="3991699"/>
            <a:ext cx="10798487" cy="987436"/>
            <a:chOff x="0" y="0"/>
            <a:chExt cx="2844046" cy="260066"/>
          </a:xfrm>
        </p:grpSpPr>
        <p:sp>
          <p:nvSpPr>
            <p:cNvPr id="9" name="Freeform 9"/>
            <p:cNvSpPr/>
            <p:nvPr/>
          </p:nvSpPr>
          <p:spPr>
            <a:xfrm>
              <a:off x="0" y="0"/>
              <a:ext cx="2844046" cy="260066"/>
            </a:xfrm>
            <a:custGeom>
              <a:avLst/>
              <a:gdLst/>
              <a:ahLst/>
              <a:cxnLst/>
              <a:rect l="l" t="t" r="r" b="b"/>
              <a:pathLst>
                <a:path w="2844046" h="260066">
                  <a:moveTo>
                    <a:pt x="36564" y="0"/>
                  </a:moveTo>
                  <a:lnTo>
                    <a:pt x="2807482" y="0"/>
                  </a:lnTo>
                  <a:cubicBezTo>
                    <a:pt x="2827675" y="0"/>
                    <a:pt x="2844046" y="16370"/>
                    <a:pt x="2844046" y="36564"/>
                  </a:cubicBezTo>
                  <a:lnTo>
                    <a:pt x="2844046" y="223501"/>
                  </a:lnTo>
                  <a:cubicBezTo>
                    <a:pt x="2844046" y="233199"/>
                    <a:pt x="2840193" y="242499"/>
                    <a:pt x="2833336" y="249356"/>
                  </a:cubicBezTo>
                  <a:cubicBezTo>
                    <a:pt x="2826479" y="256213"/>
                    <a:pt x="2817179" y="260066"/>
                    <a:pt x="2807482" y="260066"/>
                  </a:cubicBezTo>
                  <a:lnTo>
                    <a:pt x="36564" y="260066"/>
                  </a:lnTo>
                  <a:cubicBezTo>
                    <a:pt x="16370" y="260066"/>
                    <a:pt x="0" y="243695"/>
                    <a:pt x="0" y="223501"/>
                  </a:cubicBezTo>
                  <a:lnTo>
                    <a:pt x="0" y="36564"/>
                  </a:lnTo>
                  <a:cubicBezTo>
                    <a:pt x="0" y="16370"/>
                    <a:pt x="16370" y="0"/>
                    <a:pt x="36564" y="0"/>
                  </a:cubicBezTo>
                  <a:close/>
                </a:path>
              </a:pathLst>
            </a:custGeom>
            <a:gradFill rotWithShape="1">
              <a:gsLst>
                <a:gs pos="0">
                  <a:srgbClr val="CDFFD8">
                    <a:alpha val="100000"/>
                  </a:srgbClr>
                </a:gs>
                <a:gs pos="100000">
                  <a:srgbClr val="94B9FF">
                    <a:alpha val="100000"/>
                  </a:srgbClr>
                </a:gs>
              </a:gsLst>
              <a:lin ang="0"/>
            </a:gradFill>
          </p:spPr>
        </p:sp>
        <p:sp>
          <p:nvSpPr>
            <p:cNvPr id="10" name="TextBox 10"/>
            <p:cNvSpPr txBox="1"/>
            <p:nvPr/>
          </p:nvSpPr>
          <p:spPr>
            <a:xfrm>
              <a:off x="0" y="-66675"/>
              <a:ext cx="2844046" cy="326741"/>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1157990" y="6095893"/>
            <a:ext cx="2067835" cy="1142949"/>
          </a:xfrm>
          <a:custGeom>
            <a:avLst/>
            <a:gdLst/>
            <a:ahLst/>
            <a:cxnLst/>
            <a:rect l="l" t="t" r="r" b="b"/>
            <a:pathLst>
              <a:path w="2067835" h="1142949">
                <a:moveTo>
                  <a:pt x="0" y="0"/>
                </a:moveTo>
                <a:lnTo>
                  <a:pt x="2067835" y="0"/>
                </a:lnTo>
                <a:lnTo>
                  <a:pt x="2067835" y="1142949"/>
                </a:lnTo>
                <a:lnTo>
                  <a:pt x="0" y="114294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12" name="Group 12"/>
          <p:cNvGrpSpPr/>
          <p:nvPr/>
        </p:nvGrpSpPr>
        <p:grpSpPr>
          <a:xfrm>
            <a:off x="3858678" y="6095893"/>
            <a:ext cx="10798487" cy="1551811"/>
            <a:chOff x="0" y="0"/>
            <a:chExt cx="2844046" cy="408708"/>
          </a:xfrm>
        </p:grpSpPr>
        <p:sp>
          <p:nvSpPr>
            <p:cNvPr id="13" name="Freeform 13"/>
            <p:cNvSpPr/>
            <p:nvPr/>
          </p:nvSpPr>
          <p:spPr>
            <a:xfrm>
              <a:off x="0" y="0"/>
              <a:ext cx="2844046" cy="408708"/>
            </a:xfrm>
            <a:custGeom>
              <a:avLst/>
              <a:gdLst/>
              <a:ahLst/>
              <a:cxnLst/>
              <a:rect l="l" t="t" r="r" b="b"/>
              <a:pathLst>
                <a:path w="2844046" h="408708">
                  <a:moveTo>
                    <a:pt x="36564" y="0"/>
                  </a:moveTo>
                  <a:lnTo>
                    <a:pt x="2807482" y="0"/>
                  </a:lnTo>
                  <a:cubicBezTo>
                    <a:pt x="2827675" y="0"/>
                    <a:pt x="2844046" y="16370"/>
                    <a:pt x="2844046" y="36564"/>
                  </a:cubicBezTo>
                  <a:lnTo>
                    <a:pt x="2844046" y="372143"/>
                  </a:lnTo>
                  <a:cubicBezTo>
                    <a:pt x="2844046" y="381841"/>
                    <a:pt x="2840193" y="391141"/>
                    <a:pt x="2833336" y="397998"/>
                  </a:cubicBezTo>
                  <a:cubicBezTo>
                    <a:pt x="2826479" y="404855"/>
                    <a:pt x="2817179" y="408708"/>
                    <a:pt x="2807482" y="408708"/>
                  </a:cubicBezTo>
                  <a:lnTo>
                    <a:pt x="36564" y="408708"/>
                  </a:lnTo>
                  <a:cubicBezTo>
                    <a:pt x="16370" y="408708"/>
                    <a:pt x="0" y="392337"/>
                    <a:pt x="0" y="372143"/>
                  </a:cubicBezTo>
                  <a:lnTo>
                    <a:pt x="0" y="36564"/>
                  </a:lnTo>
                  <a:cubicBezTo>
                    <a:pt x="0" y="16370"/>
                    <a:pt x="16370" y="0"/>
                    <a:pt x="36564"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66675"/>
              <a:ext cx="2844046" cy="475383"/>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3744757" y="8191342"/>
            <a:ext cx="10798487" cy="1551811"/>
            <a:chOff x="0" y="0"/>
            <a:chExt cx="2844046" cy="408708"/>
          </a:xfrm>
        </p:grpSpPr>
        <p:sp>
          <p:nvSpPr>
            <p:cNvPr id="16" name="Freeform 16"/>
            <p:cNvSpPr/>
            <p:nvPr/>
          </p:nvSpPr>
          <p:spPr>
            <a:xfrm>
              <a:off x="0" y="0"/>
              <a:ext cx="2844046" cy="408708"/>
            </a:xfrm>
            <a:custGeom>
              <a:avLst/>
              <a:gdLst/>
              <a:ahLst/>
              <a:cxnLst/>
              <a:rect l="l" t="t" r="r" b="b"/>
              <a:pathLst>
                <a:path w="2844046" h="408708">
                  <a:moveTo>
                    <a:pt x="36564" y="0"/>
                  </a:moveTo>
                  <a:lnTo>
                    <a:pt x="2807482" y="0"/>
                  </a:lnTo>
                  <a:cubicBezTo>
                    <a:pt x="2827675" y="0"/>
                    <a:pt x="2844046" y="16370"/>
                    <a:pt x="2844046" y="36564"/>
                  </a:cubicBezTo>
                  <a:lnTo>
                    <a:pt x="2844046" y="372143"/>
                  </a:lnTo>
                  <a:cubicBezTo>
                    <a:pt x="2844046" y="381841"/>
                    <a:pt x="2840193" y="391141"/>
                    <a:pt x="2833336" y="397998"/>
                  </a:cubicBezTo>
                  <a:cubicBezTo>
                    <a:pt x="2826479" y="404855"/>
                    <a:pt x="2817179" y="408708"/>
                    <a:pt x="2807482" y="408708"/>
                  </a:cubicBezTo>
                  <a:lnTo>
                    <a:pt x="36564" y="408708"/>
                  </a:lnTo>
                  <a:cubicBezTo>
                    <a:pt x="16370" y="408708"/>
                    <a:pt x="0" y="392337"/>
                    <a:pt x="0" y="372143"/>
                  </a:cubicBezTo>
                  <a:lnTo>
                    <a:pt x="0" y="36564"/>
                  </a:lnTo>
                  <a:cubicBezTo>
                    <a:pt x="0" y="16370"/>
                    <a:pt x="16370" y="0"/>
                    <a:pt x="36564" y="0"/>
                  </a:cubicBezTo>
                  <a:close/>
                </a:path>
              </a:pathLst>
            </a:custGeom>
            <a:gradFill rotWithShape="1">
              <a:gsLst>
                <a:gs pos="0">
                  <a:srgbClr val="CDFFD8">
                    <a:alpha val="100000"/>
                  </a:srgbClr>
                </a:gs>
                <a:gs pos="100000">
                  <a:srgbClr val="94B9FF">
                    <a:alpha val="100000"/>
                  </a:srgbClr>
                </a:gs>
              </a:gsLst>
              <a:lin ang="0"/>
            </a:gradFill>
          </p:spPr>
        </p:sp>
        <p:sp>
          <p:nvSpPr>
            <p:cNvPr id="17" name="TextBox 17"/>
            <p:cNvSpPr txBox="1"/>
            <p:nvPr/>
          </p:nvSpPr>
          <p:spPr>
            <a:xfrm>
              <a:off x="0" y="-66675"/>
              <a:ext cx="2844046" cy="475383"/>
            </a:xfrm>
            <a:prstGeom prst="rect">
              <a:avLst/>
            </a:prstGeom>
          </p:spPr>
          <p:txBody>
            <a:bodyPr lIns="50800" tIns="50800" rIns="50800" bIns="50800" rtlCol="0" anchor="ctr"/>
            <a:lstStyle/>
            <a:p>
              <a:pPr algn="ctr">
                <a:lnSpc>
                  <a:spcPts val="3359"/>
                </a:lnSpc>
              </a:pPr>
              <a:endParaRPr/>
            </a:p>
          </p:txBody>
        </p:sp>
      </p:grpSp>
      <p:sp>
        <p:nvSpPr>
          <p:cNvPr id="18" name="Freeform 18"/>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9"/>
            <a:stretch>
              <a:fillRect/>
            </a:stretch>
          </a:blipFill>
        </p:spPr>
      </p:sp>
      <p:sp>
        <p:nvSpPr>
          <p:cNvPr id="19" name="Freeform 19"/>
          <p:cNvSpPr/>
          <p:nvPr/>
        </p:nvSpPr>
        <p:spPr>
          <a:xfrm>
            <a:off x="1443866" y="8162070"/>
            <a:ext cx="1781959" cy="1581084"/>
          </a:xfrm>
          <a:custGeom>
            <a:avLst/>
            <a:gdLst/>
            <a:ahLst/>
            <a:cxnLst/>
            <a:rect l="l" t="t" r="r" b="b"/>
            <a:pathLst>
              <a:path w="1781959" h="1581084">
                <a:moveTo>
                  <a:pt x="0" y="0"/>
                </a:moveTo>
                <a:lnTo>
                  <a:pt x="1781959" y="0"/>
                </a:lnTo>
                <a:lnTo>
                  <a:pt x="1781959" y="1581084"/>
                </a:lnTo>
                <a:lnTo>
                  <a:pt x="0" y="158108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0" name="TextBox 20"/>
          <p:cNvSpPr txBox="1"/>
          <p:nvPr/>
        </p:nvSpPr>
        <p:spPr>
          <a:xfrm>
            <a:off x="1028700" y="69849"/>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Mục tiêu của đề tài </a:t>
            </a:r>
          </a:p>
        </p:txBody>
      </p:sp>
      <p:sp>
        <p:nvSpPr>
          <p:cNvPr id="21" name="TextBox 21"/>
          <p:cNvSpPr txBox="1"/>
          <p:nvPr/>
        </p:nvSpPr>
        <p:spPr>
          <a:xfrm>
            <a:off x="4429003" y="2061519"/>
            <a:ext cx="8856171"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Phân tích, hiểu bài toán nghiệp vụ thực tế</a:t>
            </a:r>
          </a:p>
        </p:txBody>
      </p:sp>
      <p:sp>
        <p:nvSpPr>
          <p:cNvPr id="22" name="TextBox 22"/>
          <p:cNvSpPr txBox="1"/>
          <p:nvPr/>
        </p:nvSpPr>
        <p:spPr>
          <a:xfrm>
            <a:off x="4509169" y="4186649"/>
            <a:ext cx="9497506"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Tìm hiểu công nghệ, xây dựng Website bán ô tô </a:t>
            </a:r>
          </a:p>
        </p:txBody>
      </p:sp>
      <p:sp>
        <p:nvSpPr>
          <p:cNvPr id="23" name="TextBox 23"/>
          <p:cNvSpPr txBox="1"/>
          <p:nvPr/>
        </p:nvSpPr>
        <p:spPr>
          <a:xfrm>
            <a:off x="4623090" y="6290844"/>
            <a:ext cx="9497506"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Về phía khách hàng, khách hàng có thể dễ dàng đặt hàng với độ tin cậy cao, đảm bảo chất lượng</a:t>
            </a:r>
          </a:p>
        </p:txBody>
      </p:sp>
      <p:sp>
        <p:nvSpPr>
          <p:cNvPr id="24" name="TextBox 24"/>
          <p:cNvSpPr txBox="1"/>
          <p:nvPr/>
        </p:nvSpPr>
        <p:spPr>
          <a:xfrm>
            <a:off x="3858678" y="8386293"/>
            <a:ext cx="10604399"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Về phía người quản trị, có thể xem thống kê sản phẩm, dễ dàng quản lý số lượng sản phẩm và đơn hàng.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5909" y="0"/>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2214621" y="1028700"/>
            <a:ext cx="3864228" cy="2155224"/>
          </a:xfrm>
          <a:custGeom>
            <a:avLst/>
            <a:gdLst/>
            <a:ahLst/>
            <a:cxnLst/>
            <a:rect l="l" t="t" r="r" b="b"/>
            <a:pathLst>
              <a:path w="3864228" h="2155224">
                <a:moveTo>
                  <a:pt x="0" y="0"/>
                </a:moveTo>
                <a:lnTo>
                  <a:pt x="3864228" y="0"/>
                </a:lnTo>
                <a:lnTo>
                  <a:pt x="3864228" y="2155224"/>
                </a:lnTo>
                <a:lnTo>
                  <a:pt x="0" y="2155224"/>
                </a:lnTo>
                <a:lnTo>
                  <a:pt x="0" y="0"/>
                </a:lnTo>
                <a:close/>
              </a:path>
            </a:pathLst>
          </a:custGeom>
          <a:blipFill>
            <a:blip r:embed="rId5"/>
            <a:stretch>
              <a:fillRect l="-15921" t="-11645" r="-11271" b="-2380"/>
            </a:stretch>
          </a:blipFill>
        </p:spPr>
      </p:sp>
      <p:grpSp>
        <p:nvGrpSpPr>
          <p:cNvPr id="4" name="Group 4"/>
          <p:cNvGrpSpPr/>
          <p:nvPr/>
        </p:nvGrpSpPr>
        <p:grpSpPr>
          <a:xfrm rot="-698841">
            <a:off x="5867424" y="2713050"/>
            <a:ext cx="6084698" cy="725985"/>
            <a:chOff x="0" y="0"/>
            <a:chExt cx="1602554" cy="191206"/>
          </a:xfrm>
        </p:grpSpPr>
        <p:sp>
          <p:nvSpPr>
            <p:cNvPr id="5" name="Freeform 5"/>
            <p:cNvSpPr/>
            <p:nvPr/>
          </p:nvSpPr>
          <p:spPr>
            <a:xfrm>
              <a:off x="0" y="0"/>
              <a:ext cx="1602554" cy="191206"/>
            </a:xfrm>
            <a:custGeom>
              <a:avLst/>
              <a:gdLst/>
              <a:ahLst/>
              <a:cxnLst/>
              <a:rect l="l" t="t" r="r" b="b"/>
              <a:pathLst>
                <a:path w="1602554" h="191206">
                  <a:moveTo>
                    <a:pt x="0" y="0"/>
                  </a:moveTo>
                  <a:lnTo>
                    <a:pt x="1399354" y="0"/>
                  </a:lnTo>
                  <a:lnTo>
                    <a:pt x="1602554" y="95603"/>
                  </a:lnTo>
                  <a:lnTo>
                    <a:pt x="1399354" y="191206"/>
                  </a:lnTo>
                  <a:lnTo>
                    <a:pt x="0" y="191206"/>
                  </a:lnTo>
                  <a:lnTo>
                    <a:pt x="203200" y="95603"/>
                  </a:lnTo>
                  <a:lnTo>
                    <a:pt x="0" y="0"/>
                  </a:lnTo>
                  <a:close/>
                </a:path>
              </a:pathLst>
            </a:custGeom>
            <a:solidFill>
              <a:srgbClr val="94DDDE"/>
            </a:solidFill>
          </p:spPr>
        </p:sp>
        <p:sp>
          <p:nvSpPr>
            <p:cNvPr id="6" name="TextBox 6"/>
            <p:cNvSpPr txBox="1"/>
            <p:nvPr/>
          </p:nvSpPr>
          <p:spPr>
            <a:xfrm>
              <a:off x="177800" y="-66675"/>
              <a:ext cx="1348554" cy="257881"/>
            </a:xfrm>
            <a:prstGeom prst="rect">
              <a:avLst/>
            </a:prstGeom>
          </p:spPr>
          <p:txBody>
            <a:bodyPr lIns="50800" tIns="50800" rIns="50800" bIns="50800" rtlCol="0" anchor="ctr"/>
            <a:lstStyle/>
            <a:p>
              <a:pPr algn="ctr">
                <a:lnSpc>
                  <a:spcPts val="3359"/>
                </a:lnSpc>
              </a:pPr>
              <a:r>
                <a:rPr lang="en-US" sz="2400">
                  <a:solidFill>
                    <a:srgbClr val="000000"/>
                  </a:solidFill>
                  <a:latin typeface="Josefin Sans"/>
                </a:rPr>
                <a:t>Ngôn ngữ lập trình JAVA</a:t>
              </a:r>
            </a:p>
          </p:txBody>
        </p:sp>
      </p:grpSp>
      <p:grpSp>
        <p:nvGrpSpPr>
          <p:cNvPr id="7" name="Group 7"/>
          <p:cNvGrpSpPr/>
          <p:nvPr/>
        </p:nvGrpSpPr>
        <p:grpSpPr>
          <a:xfrm rot="227380">
            <a:off x="6308595" y="6731494"/>
            <a:ext cx="5547335" cy="606857"/>
            <a:chOff x="0" y="0"/>
            <a:chExt cx="1461027" cy="159831"/>
          </a:xfrm>
        </p:grpSpPr>
        <p:sp>
          <p:nvSpPr>
            <p:cNvPr id="8" name="Freeform 8"/>
            <p:cNvSpPr/>
            <p:nvPr/>
          </p:nvSpPr>
          <p:spPr>
            <a:xfrm>
              <a:off x="0" y="0"/>
              <a:ext cx="1461027" cy="159831"/>
            </a:xfrm>
            <a:custGeom>
              <a:avLst/>
              <a:gdLst/>
              <a:ahLst/>
              <a:cxnLst/>
              <a:rect l="l" t="t" r="r" b="b"/>
              <a:pathLst>
                <a:path w="1461027" h="159831">
                  <a:moveTo>
                    <a:pt x="0" y="0"/>
                  </a:moveTo>
                  <a:lnTo>
                    <a:pt x="1257827" y="0"/>
                  </a:lnTo>
                  <a:lnTo>
                    <a:pt x="1461027" y="79915"/>
                  </a:lnTo>
                  <a:lnTo>
                    <a:pt x="1257827" y="159831"/>
                  </a:lnTo>
                  <a:lnTo>
                    <a:pt x="0" y="159831"/>
                  </a:lnTo>
                  <a:lnTo>
                    <a:pt x="203200" y="79915"/>
                  </a:lnTo>
                  <a:lnTo>
                    <a:pt x="0" y="0"/>
                  </a:lnTo>
                  <a:close/>
                </a:path>
              </a:pathLst>
            </a:custGeom>
            <a:solidFill>
              <a:srgbClr val="94DDDE"/>
            </a:solidFill>
          </p:spPr>
        </p:sp>
        <p:sp>
          <p:nvSpPr>
            <p:cNvPr id="9" name="TextBox 9"/>
            <p:cNvSpPr txBox="1"/>
            <p:nvPr/>
          </p:nvSpPr>
          <p:spPr>
            <a:xfrm>
              <a:off x="177800" y="-66675"/>
              <a:ext cx="1207027" cy="226506"/>
            </a:xfrm>
            <a:prstGeom prst="rect">
              <a:avLst/>
            </a:prstGeom>
          </p:spPr>
          <p:txBody>
            <a:bodyPr lIns="50800" tIns="50800" rIns="50800" bIns="50800" rtlCol="0" anchor="ctr"/>
            <a:lstStyle/>
            <a:p>
              <a:pPr algn="ctr">
                <a:lnSpc>
                  <a:spcPts val="3359"/>
                </a:lnSpc>
              </a:pPr>
              <a:r>
                <a:rPr lang="en-US" sz="2400">
                  <a:solidFill>
                    <a:srgbClr val="000000"/>
                  </a:solidFill>
                  <a:latin typeface="Josefin Sans"/>
                </a:rPr>
                <a:t>Hệ quản trị cơ sở dữ liệu</a:t>
              </a:r>
            </a:p>
          </p:txBody>
        </p:sp>
      </p:grpSp>
      <p:grpSp>
        <p:nvGrpSpPr>
          <p:cNvPr id="10" name="Group 10"/>
          <p:cNvGrpSpPr/>
          <p:nvPr/>
        </p:nvGrpSpPr>
        <p:grpSpPr>
          <a:xfrm rot="425606">
            <a:off x="6439311" y="8586430"/>
            <a:ext cx="5409379" cy="679130"/>
            <a:chOff x="0" y="0"/>
            <a:chExt cx="1424692" cy="178866"/>
          </a:xfrm>
        </p:grpSpPr>
        <p:sp>
          <p:nvSpPr>
            <p:cNvPr id="11" name="Freeform 11"/>
            <p:cNvSpPr/>
            <p:nvPr/>
          </p:nvSpPr>
          <p:spPr>
            <a:xfrm>
              <a:off x="0" y="0"/>
              <a:ext cx="1424692" cy="178866"/>
            </a:xfrm>
            <a:custGeom>
              <a:avLst/>
              <a:gdLst/>
              <a:ahLst/>
              <a:cxnLst/>
              <a:rect l="l" t="t" r="r" b="b"/>
              <a:pathLst>
                <a:path w="1424692" h="178866">
                  <a:moveTo>
                    <a:pt x="0" y="0"/>
                  </a:moveTo>
                  <a:lnTo>
                    <a:pt x="1221492" y="0"/>
                  </a:lnTo>
                  <a:lnTo>
                    <a:pt x="1424692" y="89433"/>
                  </a:lnTo>
                  <a:lnTo>
                    <a:pt x="1221492" y="178866"/>
                  </a:lnTo>
                  <a:lnTo>
                    <a:pt x="0" y="178866"/>
                  </a:lnTo>
                  <a:lnTo>
                    <a:pt x="203200" y="89433"/>
                  </a:lnTo>
                  <a:lnTo>
                    <a:pt x="0" y="0"/>
                  </a:lnTo>
                  <a:close/>
                </a:path>
              </a:pathLst>
            </a:custGeom>
            <a:solidFill>
              <a:srgbClr val="94DDDE"/>
            </a:solidFill>
          </p:spPr>
        </p:sp>
        <p:sp>
          <p:nvSpPr>
            <p:cNvPr id="12" name="TextBox 12"/>
            <p:cNvSpPr txBox="1"/>
            <p:nvPr/>
          </p:nvSpPr>
          <p:spPr>
            <a:xfrm>
              <a:off x="177800" y="-66675"/>
              <a:ext cx="1170692" cy="245541"/>
            </a:xfrm>
            <a:prstGeom prst="rect">
              <a:avLst/>
            </a:prstGeom>
          </p:spPr>
          <p:txBody>
            <a:bodyPr lIns="50800" tIns="50800" rIns="50800" bIns="50800" rtlCol="0" anchor="ctr"/>
            <a:lstStyle/>
            <a:p>
              <a:pPr algn="ctr">
                <a:lnSpc>
                  <a:spcPts val="3359"/>
                </a:lnSpc>
              </a:pPr>
              <a:r>
                <a:rPr lang="en-US" sz="2400">
                  <a:solidFill>
                    <a:srgbClr val="000000"/>
                  </a:solidFill>
                  <a:latin typeface="Josefin Sans"/>
                </a:rPr>
                <a:t>Java Template Engine</a:t>
              </a:r>
            </a:p>
          </p:txBody>
        </p:sp>
      </p:grpSp>
      <p:grpSp>
        <p:nvGrpSpPr>
          <p:cNvPr id="13" name="Group 13"/>
          <p:cNvGrpSpPr/>
          <p:nvPr/>
        </p:nvGrpSpPr>
        <p:grpSpPr>
          <a:xfrm rot="-324464">
            <a:off x="6343139" y="4722365"/>
            <a:ext cx="5601722" cy="644399"/>
            <a:chOff x="0" y="0"/>
            <a:chExt cx="1475351" cy="169718"/>
          </a:xfrm>
        </p:grpSpPr>
        <p:sp>
          <p:nvSpPr>
            <p:cNvPr id="14" name="Freeform 14"/>
            <p:cNvSpPr/>
            <p:nvPr/>
          </p:nvSpPr>
          <p:spPr>
            <a:xfrm>
              <a:off x="0" y="0"/>
              <a:ext cx="1475351" cy="169718"/>
            </a:xfrm>
            <a:custGeom>
              <a:avLst/>
              <a:gdLst/>
              <a:ahLst/>
              <a:cxnLst/>
              <a:rect l="l" t="t" r="r" b="b"/>
              <a:pathLst>
                <a:path w="1475351" h="169718">
                  <a:moveTo>
                    <a:pt x="0" y="0"/>
                  </a:moveTo>
                  <a:lnTo>
                    <a:pt x="1272151" y="0"/>
                  </a:lnTo>
                  <a:lnTo>
                    <a:pt x="1475351" y="84859"/>
                  </a:lnTo>
                  <a:lnTo>
                    <a:pt x="1272151" y="169718"/>
                  </a:lnTo>
                  <a:lnTo>
                    <a:pt x="0" y="169718"/>
                  </a:lnTo>
                  <a:lnTo>
                    <a:pt x="203200" y="84859"/>
                  </a:lnTo>
                  <a:lnTo>
                    <a:pt x="0" y="0"/>
                  </a:lnTo>
                  <a:close/>
                </a:path>
              </a:pathLst>
            </a:custGeom>
            <a:solidFill>
              <a:srgbClr val="94DDDE"/>
            </a:solidFill>
          </p:spPr>
        </p:sp>
        <p:sp>
          <p:nvSpPr>
            <p:cNvPr id="15" name="TextBox 15"/>
            <p:cNvSpPr txBox="1"/>
            <p:nvPr/>
          </p:nvSpPr>
          <p:spPr>
            <a:xfrm>
              <a:off x="177800" y="-66675"/>
              <a:ext cx="1221351" cy="236393"/>
            </a:xfrm>
            <a:prstGeom prst="rect">
              <a:avLst/>
            </a:prstGeom>
          </p:spPr>
          <p:txBody>
            <a:bodyPr lIns="50800" tIns="50800" rIns="50800" bIns="50800" rtlCol="0" anchor="ctr"/>
            <a:lstStyle/>
            <a:p>
              <a:pPr algn="ctr">
                <a:lnSpc>
                  <a:spcPts val="3359"/>
                </a:lnSpc>
              </a:pPr>
              <a:r>
                <a:rPr lang="en-US" sz="2400">
                  <a:solidFill>
                    <a:srgbClr val="000000"/>
                  </a:solidFill>
                  <a:latin typeface="Josefin Sans"/>
                </a:rPr>
                <a:t>Spring Framework</a:t>
              </a:r>
            </a:p>
          </p:txBody>
        </p:sp>
      </p:grpSp>
      <p:sp>
        <p:nvSpPr>
          <p:cNvPr id="16" name="Freeform 16"/>
          <p:cNvSpPr/>
          <p:nvPr/>
        </p:nvSpPr>
        <p:spPr>
          <a:xfrm>
            <a:off x="12214621" y="3443160"/>
            <a:ext cx="3864228" cy="2033357"/>
          </a:xfrm>
          <a:custGeom>
            <a:avLst/>
            <a:gdLst/>
            <a:ahLst/>
            <a:cxnLst/>
            <a:rect l="l" t="t" r="r" b="b"/>
            <a:pathLst>
              <a:path w="3864228" h="2033357">
                <a:moveTo>
                  <a:pt x="0" y="0"/>
                </a:moveTo>
                <a:lnTo>
                  <a:pt x="3864228" y="0"/>
                </a:lnTo>
                <a:lnTo>
                  <a:pt x="3864228" y="2033357"/>
                </a:lnTo>
                <a:lnTo>
                  <a:pt x="0" y="2033357"/>
                </a:lnTo>
                <a:lnTo>
                  <a:pt x="0" y="0"/>
                </a:lnTo>
                <a:close/>
              </a:path>
            </a:pathLst>
          </a:custGeom>
          <a:blipFill>
            <a:blip r:embed="rId6"/>
            <a:stretch>
              <a:fillRect l="-5510" t="-10129" r="-5510"/>
            </a:stretch>
          </a:blipFill>
        </p:spPr>
      </p:sp>
      <p:sp>
        <p:nvSpPr>
          <p:cNvPr id="17" name="Freeform 17"/>
          <p:cNvSpPr/>
          <p:nvPr/>
        </p:nvSpPr>
        <p:spPr>
          <a:xfrm>
            <a:off x="12214621" y="5856740"/>
            <a:ext cx="3864228" cy="2017293"/>
          </a:xfrm>
          <a:custGeom>
            <a:avLst/>
            <a:gdLst/>
            <a:ahLst/>
            <a:cxnLst/>
            <a:rect l="l" t="t" r="r" b="b"/>
            <a:pathLst>
              <a:path w="3864228" h="2017293">
                <a:moveTo>
                  <a:pt x="0" y="0"/>
                </a:moveTo>
                <a:lnTo>
                  <a:pt x="3864228" y="0"/>
                </a:lnTo>
                <a:lnTo>
                  <a:pt x="3864228" y="2017293"/>
                </a:lnTo>
                <a:lnTo>
                  <a:pt x="0" y="2017293"/>
                </a:lnTo>
                <a:lnTo>
                  <a:pt x="0" y="0"/>
                </a:lnTo>
                <a:close/>
              </a:path>
            </a:pathLst>
          </a:custGeom>
          <a:blipFill>
            <a:blip r:embed="rId7"/>
            <a:stretch>
              <a:fillRect b="-7630"/>
            </a:stretch>
          </a:blipFill>
        </p:spPr>
      </p:sp>
      <p:sp>
        <p:nvSpPr>
          <p:cNvPr id="18" name="Freeform 18"/>
          <p:cNvSpPr/>
          <p:nvPr/>
        </p:nvSpPr>
        <p:spPr>
          <a:xfrm>
            <a:off x="12214621" y="8255033"/>
            <a:ext cx="3864228" cy="1869131"/>
          </a:xfrm>
          <a:custGeom>
            <a:avLst/>
            <a:gdLst/>
            <a:ahLst/>
            <a:cxnLst/>
            <a:rect l="l" t="t" r="r" b="b"/>
            <a:pathLst>
              <a:path w="3864228" h="1869131">
                <a:moveTo>
                  <a:pt x="0" y="0"/>
                </a:moveTo>
                <a:lnTo>
                  <a:pt x="3864228" y="0"/>
                </a:lnTo>
                <a:lnTo>
                  <a:pt x="3864228" y="1869131"/>
                </a:lnTo>
                <a:lnTo>
                  <a:pt x="0" y="1869131"/>
                </a:lnTo>
                <a:lnTo>
                  <a:pt x="0" y="0"/>
                </a:lnTo>
                <a:close/>
              </a:path>
            </a:pathLst>
          </a:custGeom>
          <a:blipFill>
            <a:blip r:embed="rId8"/>
            <a:stretch>
              <a:fillRect t="-55476" b="-51262"/>
            </a:stretch>
          </a:blipFill>
        </p:spPr>
      </p:sp>
      <p:grpSp>
        <p:nvGrpSpPr>
          <p:cNvPr id="19" name="Group 19"/>
          <p:cNvGrpSpPr/>
          <p:nvPr/>
        </p:nvGrpSpPr>
        <p:grpSpPr>
          <a:xfrm>
            <a:off x="1413501" y="4045773"/>
            <a:ext cx="4112237" cy="3983970"/>
            <a:chOff x="0" y="0"/>
            <a:chExt cx="1083058" cy="1049276"/>
          </a:xfrm>
        </p:grpSpPr>
        <p:sp>
          <p:nvSpPr>
            <p:cNvPr id="20" name="Freeform 20"/>
            <p:cNvSpPr/>
            <p:nvPr/>
          </p:nvSpPr>
          <p:spPr>
            <a:xfrm>
              <a:off x="0" y="0"/>
              <a:ext cx="1083058" cy="1049276"/>
            </a:xfrm>
            <a:custGeom>
              <a:avLst/>
              <a:gdLst/>
              <a:ahLst/>
              <a:cxnLst/>
              <a:rect l="l" t="t" r="r" b="b"/>
              <a:pathLst>
                <a:path w="1083058" h="1049276">
                  <a:moveTo>
                    <a:pt x="541529" y="0"/>
                  </a:moveTo>
                  <a:lnTo>
                    <a:pt x="720372" y="106340"/>
                  </a:lnTo>
                  <a:lnTo>
                    <a:pt x="924448" y="153663"/>
                  </a:lnTo>
                  <a:lnTo>
                    <a:pt x="973295" y="351373"/>
                  </a:lnTo>
                  <a:lnTo>
                    <a:pt x="1083058" y="524638"/>
                  </a:lnTo>
                  <a:lnTo>
                    <a:pt x="973295" y="697903"/>
                  </a:lnTo>
                  <a:lnTo>
                    <a:pt x="924448" y="895613"/>
                  </a:lnTo>
                  <a:lnTo>
                    <a:pt x="720372" y="942937"/>
                  </a:lnTo>
                  <a:lnTo>
                    <a:pt x="541529" y="1049276"/>
                  </a:lnTo>
                  <a:lnTo>
                    <a:pt x="362686" y="942937"/>
                  </a:lnTo>
                  <a:lnTo>
                    <a:pt x="158610" y="895613"/>
                  </a:lnTo>
                  <a:lnTo>
                    <a:pt x="109764" y="697903"/>
                  </a:lnTo>
                  <a:lnTo>
                    <a:pt x="0" y="524638"/>
                  </a:lnTo>
                  <a:lnTo>
                    <a:pt x="109764" y="351373"/>
                  </a:lnTo>
                  <a:lnTo>
                    <a:pt x="158610" y="153663"/>
                  </a:lnTo>
                  <a:lnTo>
                    <a:pt x="362686" y="106340"/>
                  </a:lnTo>
                  <a:lnTo>
                    <a:pt x="541529" y="0"/>
                  </a:lnTo>
                  <a:close/>
                </a:path>
              </a:pathLst>
            </a:custGeom>
            <a:gradFill rotWithShape="1">
              <a:gsLst>
                <a:gs pos="0">
                  <a:srgbClr val="CDFFD8">
                    <a:alpha val="100000"/>
                  </a:srgbClr>
                </a:gs>
                <a:gs pos="100000">
                  <a:srgbClr val="94B9FF">
                    <a:alpha val="100000"/>
                  </a:srgbClr>
                </a:gs>
              </a:gsLst>
              <a:lin ang="0"/>
            </a:gradFill>
          </p:spPr>
        </p:sp>
        <p:sp>
          <p:nvSpPr>
            <p:cNvPr id="21" name="TextBox 21"/>
            <p:cNvSpPr txBox="1"/>
            <p:nvPr/>
          </p:nvSpPr>
          <p:spPr>
            <a:xfrm>
              <a:off x="186151" y="94619"/>
              <a:ext cx="710757" cy="774312"/>
            </a:xfrm>
            <a:prstGeom prst="rect">
              <a:avLst/>
            </a:prstGeom>
          </p:spPr>
          <p:txBody>
            <a:bodyPr lIns="50800" tIns="50800" rIns="50800" bIns="50800" rtlCol="0" anchor="ctr"/>
            <a:lstStyle/>
            <a:p>
              <a:pPr algn="ctr">
                <a:lnSpc>
                  <a:spcPts val="5739"/>
                </a:lnSpc>
              </a:pPr>
              <a:r>
                <a:rPr lang="en-US" sz="4099">
                  <a:solidFill>
                    <a:srgbClr val="000000"/>
                  </a:solidFill>
                  <a:latin typeface="Josefin Sans"/>
                </a:rPr>
                <a:t>Website bán ô tô CarForYou</a:t>
              </a:r>
            </a:p>
          </p:txBody>
        </p:sp>
      </p:grpSp>
      <p:sp>
        <p:nvSpPr>
          <p:cNvPr id="22" name="TextBox 22"/>
          <p:cNvSpPr txBox="1"/>
          <p:nvPr/>
        </p:nvSpPr>
        <p:spPr>
          <a:xfrm>
            <a:off x="1028700" y="69849"/>
            <a:ext cx="11443874"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Giới thiệu ngôn ngữ và Framework</a:t>
            </a:r>
          </a:p>
        </p:txBody>
      </p:sp>
      <p:sp>
        <p:nvSpPr>
          <p:cNvPr id="23" name="Freeform 23"/>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9"/>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529743" y="293974"/>
            <a:ext cx="1162094" cy="1099053"/>
            <a:chOff x="0" y="0"/>
            <a:chExt cx="306066" cy="289463"/>
          </a:xfrm>
        </p:grpSpPr>
        <p:sp>
          <p:nvSpPr>
            <p:cNvPr id="3" name="Freeform 3"/>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4" name="TextBox 4"/>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965236" y="414312"/>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2</a:t>
            </a:r>
          </a:p>
        </p:txBody>
      </p:sp>
      <p:sp>
        <p:nvSpPr>
          <p:cNvPr id="6" name="TextBox 6"/>
          <p:cNvSpPr txBox="1"/>
          <p:nvPr/>
        </p:nvSpPr>
        <p:spPr>
          <a:xfrm>
            <a:off x="2243451" y="344779"/>
            <a:ext cx="8314157"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Phân tích thiết kế hệ thống</a:t>
            </a:r>
          </a:p>
        </p:txBody>
      </p:sp>
      <p:sp>
        <p:nvSpPr>
          <p:cNvPr id="7" name="Freeform 7"/>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2"/>
            <a:stretch>
              <a:fillRect/>
            </a:stretch>
          </a:blipFill>
        </p:spPr>
      </p:sp>
      <p:grpSp>
        <p:nvGrpSpPr>
          <p:cNvPr id="8" name="Group 8"/>
          <p:cNvGrpSpPr/>
          <p:nvPr/>
        </p:nvGrpSpPr>
        <p:grpSpPr>
          <a:xfrm>
            <a:off x="2243451" y="3535306"/>
            <a:ext cx="1162094" cy="1099053"/>
            <a:chOff x="0" y="0"/>
            <a:chExt cx="306066" cy="289463"/>
          </a:xfrm>
        </p:grpSpPr>
        <p:sp>
          <p:nvSpPr>
            <p:cNvPr id="9" name="Freeform 9"/>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0" name="TextBox 10"/>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2243451" y="5891660"/>
            <a:ext cx="1162094" cy="1099053"/>
            <a:chOff x="0" y="0"/>
            <a:chExt cx="306066" cy="289463"/>
          </a:xfrm>
        </p:grpSpPr>
        <p:sp>
          <p:nvSpPr>
            <p:cNvPr id="12" name="Freeform 12"/>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3" name="TextBox 13"/>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2243451" y="8247012"/>
            <a:ext cx="1162094" cy="1099053"/>
            <a:chOff x="0" y="0"/>
            <a:chExt cx="306066" cy="289463"/>
          </a:xfrm>
        </p:grpSpPr>
        <p:sp>
          <p:nvSpPr>
            <p:cNvPr id="15" name="Freeform 15"/>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6" name="TextBox 16"/>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0557608" y="3535306"/>
            <a:ext cx="1162094" cy="1099053"/>
            <a:chOff x="0" y="0"/>
            <a:chExt cx="306066" cy="289463"/>
          </a:xfrm>
        </p:grpSpPr>
        <p:sp>
          <p:nvSpPr>
            <p:cNvPr id="18" name="Freeform 18"/>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19" name="TextBox 19"/>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0557608" y="5891660"/>
            <a:ext cx="1162094" cy="1099053"/>
            <a:chOff x="0" y="0"/>
            <a:chExt cx="306066" cy="289463"/>
          </a:xfrm>
        </p:grpSpPr>
        <p:sp>
          <p:nvSpPr>
            <p:cNvPr id="21" name="Freeform 21"/>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22" name="TextBox 22"/>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0557608" y="8247012"/>
            <a:ext cx="1162094" cy="1099053"/>
            <a:chOff x="0" y="0"/>
            <a:chExt cx="306066" cy="289463"/>
          </a:xfrm>
        </p:grpSpPr>
        <p:sp>
          <p:nvSpPr>
            <p:cNvPr id="24" name="Freeform 24"/>
            <p:cNvSpPr/>
            <p:nvPr/>
          </p:nvSpPr>
          <p:spPr>
            <a:xfrm>
              <a:off x="0" y="0"/>
              <a:ext cx="306066" cy="289463"/>
            </a:xfrm>
            <a:custGeom>
              <a:avLst/>
              <a:gdLst/>
              <a:ahLst/>
              <a:cxnLst/>
              <a:rect l="l" t="t" r="r" b="b"/>
              <a:pathLst>
                <a:path w="306066" h="289463">
                  <a:moveTo>
                    <a:pt x="144731" y="0"/>
                  </a:moveTo>
                  <a:lnTo>
                    <a:pt x="161335" y="0"/>
                  </a:lnTo>
                  <a:cubicBezTo>
                    <a:pt x="241267" y="0"/>
                    <a:pt x="306066" y="64798"/>
                    <a:pt x="306066" y="144731"/>
                  </a:cubicBezTo>
                  <a:lnTo>
                    <a:pt x="306066" y="144731"/>
                  </a:lnTo>
                  <a:cubicBezTo>
                    <a:pt x="306066" y="183116"/>
                    <a:pt x="290817" y="219929"/>
                    <a:pt x="263675" y="247072"/>
                  </a:cubicBezTo>
                  <a:cubicBezTo>
                    <a:pt x="236533" y="274214"/>
                    <a:pt x="199720" y="289463"/>
                    <a:pt x="161335" y="289463"/>
                  </a:cubicBezTo>
                  <a:lnTo>
                    <a:pt x="144731" y="289463"/>
                  </a:lnTo>
                  <a:cubicBezTo>
                    <a:pt x="106346" y="289463"/>
                    <a:pt x="69533" y="274214"/>
                    <a:pt x="42391" y="247072"/>
                  </a:cubicBezTo>
                  <a:cubicBezTo>
                    <a:pt x="15248" y="219929"/>
                    <a:pt x="0" y="183116"/>
                    <a:pt x="0" y="144731"/>
                  </a:cubicBezTo>
                  <a:lnTo>
                    <a:pt x="0" y="144731"/>
                  </a:lnTo>
                  <a:cubicBezTo>
                    <a:pt x="0" y="106346"/>
                    <a:pt x="15248" y="69533"/>
                    <a:pt x="42391" y="42391"/>
                  </a:cubicBezTo>
                  <a:cubicBezTo>
                    <a:pt x="69533" y="15248"/>
                    <a:pt x="106346" y="0"/>
                    <a:pt x="144731" y="0"/>
                  </a:cubicBezTo>
                  <a:close/>
                </a:path>
              </a:pathLst>
            </a:custGeom>
            <a:solidFill>
              <a:srgbClr val="C1FF72"/>
            </a:solidFill>
          </p:spPr>
        </p:sp>
        <p:sp>
          <p:nvSpPr>
            <p:cNvPr id="25" name="TextBox 25"/>
            <p:cNvSpPr txBox="1"/>
            <p:nvPr/>
          </p:nvSpPr>
          <p:spPr>
            <a:xfrm>
              <a:off x="0" y="-66675"/>
              <a:ext cx="306066" cy="356138"/>
            </a:xfrm>
            <a:prstGeom prst="rect">
              <a:avLst/>
            </a:prstGeom>
          </p:spPr>
          <p:txBody>
            <a:bodyPr lIns="50800" tIns="50800" rIns="50800" bIns="50800" rtlCol="0" anchor="ctr"/>
            <a:lstStyle/>
            <a:p>
              <a:pPr algn="ctr">
                <a:lnSpc>
                  <a:spcPts val="3359"/>
                </a:lnSpc>
              </a:pPr>
              <a:endParaRPr/>
            </a:p>
          </p:txBody>
        </p:sp>
      </p:grpSp>
      <p:sp>
        <p:nvSpPr>
          <p:cNvPr id="26" name="Freeform 26"/>
          <p:cNvSpPr/>
          <p:nvPr/>
        </p:nvSpPr>
        <p:spPr>
          <a:xfrm>
            <a:off x="1691837" y="1468402"/>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7" name="TextBox 27"/>
          <p:cNvSpPr txBox="1"/>
          <p:nvPr/>
        </p:nvSpPr>
        <p:spPr>
          <a:xfrm>
            <a:off x="2824498" y="1479133"/>
            <a:ext cx="6441458"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Các chức năng chính</a:t>
            </a:r>
          </a:p>
        </p:txBody>
      </p:sp>
      <p:sp>
        <p:nvSpPr>
          <p:cNvPr id="28" name="TextBox 28"/>
          <p:cNvSpPr txBox="1"/>
          <p:nvPr/>
        </p:nvSpPr>
        <p:spPr>
          <a:xfrm>
            <a:off x="2678944" y="3689228"/>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1</a:t>
            </a:r>
          </a:p>
        </p:txBody>
      </p:sp>
      <p:sp>
        <p:nvSpPr>
          <p:cNvPr id="29" name="TextBox 29"/>
          <p:cNvSpPr txBox="1"/>
          <p:nvPr/>
        </p:nvSpPr>
        <p:spPr>
          <a:xfrm>
            <a:off x="2694628" y="5996435"/>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3</a:t>
            </a:r>
          </a:p>
        </p:txBody>
      </p:sp>
      <p:sp>
        <p:nvSpPr>
          <p:cNvPr id="30" name="TextBox 30"/>
          <p:cNvSpPr txBox="1"/>
          <p:nvPr/>
        </p:nvSpPr>
        <p:spPr>
          <a:xfrm>
            <a:off x="2694628" y="8400933"/>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5</a:t>
            </a:r>
          </a:p>
        </p:txBody>
      </p:sp>
      <p:sp>
        <p:nvSpPr>
          <p:cNvPr id="31" name="TextBox 31"/>
          <p:cNvSpPr txBox="1"/>
          <p:nvPr/>
        </p:nvSpPr>
        <p:spPr>
          <a:xfrm>
            <a:off x="10993101" y="3689228"/>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2</a:t>
            </a:r>
          </a:p>
        </p:txBody>
      </p:sp>
      <p:sp>
        <p:nvSpPr>
          <p:cNvPr id="32" name="TextBox 32"/>
          <p:cNvSpPr txBox="1"/>
          <p:nvPr/>
        </p:nvSpPr>
        <p:spPr>
          <a:xfrm>
            <a:off x="10993101" y="6045581"/>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4</a:t>
            </a:r>
          </a:p>
        </p:txBody>
      </p:sp>
      <p:sp>
        <p:nvSpPr>
          <p:cNvPr id="33" name="TextBox 33"/>
          <p:cNvSpPr txBox="1"/>
          <p:nvPr/>
        </p:nvSpPr>
        <p:spPr>
          <a:xfrm>
            <a:off x="10993101" y="8400933"/>
            <a:ext cx="291108" cy="705486"/>
          </a:xfrm>
          <a:prstGeom prst="rect">
            <a:avLst/>
          </a:prstGeom>
        </p:spPr>
        <p:txBody>
          <a:bodyPr lIns="0" tIns="0" rIns="0" bIns="0" rtlCol="0" anchor="t">
            <a:spAutoFit/>
          </a:bodyPr>
          <a:lstStyle/>
          <a:p>
            <a:pPr marL="0" lvl="0" indent="0" algn="ctr">
              <a:lnSpc>
                <a:spcPts val="5739"/>
              </a:lnSpc>
              <a:spcBef>
                <a:spcPct val="0"/>
              </a:spcBef>
            </a:pPr>
            <a:r>
              <a:rPr lang="en-US" sz="4099">
                <a:solidFill>
                  <a:srgbClr val="000000"/>
                </a:solidFill>
                <a:latin typeface="Noto Serif Display"/>
              </a:rPr>
              <a:t>6</a:t>
            </a:r>
          </a:p>
        </p:txBody>
      </p:sp>
      <p:grpSp>
        <p:nvGrpSpPr>
          <p:cNvPr id="34" name="Group 34"/>
          <p:cNvGrpSpPr/>
          <p:nvPr/>
        </p:nvGrpSpPr>
        <p:grpSpPr>
          <a:xfrm>
            <a:off x="3893953" y="3646923"/>
            <a:ext cx="5000815" cy="987436"/>
            <a:chOff x="0" y="0"/>
            <a:chExt cx="1317087" cy="260066"/>
          </a:xfrm>
        </p:grpSpPr>
        <p:sp>
          <p:nvSpPr>
            <p:cNvPr id="35" name="Freeform 35"/>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36" name="TextBox 36"/>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37" name="TextBox 37"/>
          <p:cNvSpPr txBox="1"/>
          <p:nvPr/>
        </p:nvSpPr>
        <p:spPr>
          <a:xfrm>
            <a:off x="4275082" y="3865374"/>
            <a:ext cx="4238556"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Đăng ký, đăng nhập</a:t>
            </a:r>
          </a:p>
        </p:txBody>
      </p:sp>
      <p:grpSp>
        <p:nvGrpSpPr>
          <p:cNvPr id="38" name="Group 38"/>
          <p:cNvGrpSpPr/>
          <p:nvPr/>
        </p:nvGrpSpPr>
        <p:grpSpPr>
          <a:xfrm>
            <a:off x="3893953" y="5898322"/>
            <a:ext cx="5000815" cy="987436"/>
            <a:chOff x="0" y="0"/>
            <a:chExt cx="1317087" cy="260066"/>
          </a:xfrm>
        </p:grpSpPr>
        <p:sp>
          <p:nvSpPr>
            <p:cNvPr id="39" name="Freeform 39"/>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40" name="TextBox 40"/>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41" name="TextBox 41"/>
          <p:cNvSpPr txBox="1"/>
          <p:nvPr/>
        </p:nvSpPr>
        <p:spPr>
          <a:xfrm>
            <a:off x="4275082" y="6116773"/>
            <a:ext cx="4238556"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Tìm kiếm sản phẩm</a:t>
            </a:r>
          </a:p>
        </p:txBody>
      </p:sp>
      <p:grpSp>
        <p:nvGrpSpPr>
          <p:cNvPr id="42" name="Group 42"/>
          <p:cNvGrpSpPr/>
          <p:nvPr/>
        </p:nvGrpSpPr>
        <p:grpSpPr>
          <a:xfrm>
            <a:off x="3900123" y="8302820"/>
            <a:ext cx="5000815" cy="987436"/>
            <a:chOff x="0" y="0"/>
            <a:chExt cx="1317087" cy="260066"/>
          </a:xfrm>
        </p:grpSpPr>
        <p:sp>
          <p:nvSpPr>
            <p:cNvPr id="43" name="Freeform 43"/>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44" name="TextBox 44"/>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45" name="TextBox 45"/>
          <p:cNvSpPr txBox="1"/>
          <p:nvPr/>
        </p:nvSpPr>
        <p:spPr>
          <a:xfrm>
            <a:off x="4281252" y="8521271"/>
            <a:ext cx="4238556"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Thống kê sản phẩm</a:t>
            </a:r>
          </a:p>
        </p:txBody>
      </p:sp>
      <p:grpSp>
        <p:nvGrpSpPr>
          <p:cNvPr id="46" name="Group 46"/>
          <p:cNvGrpSpPr/>
          <p:nvPr/>
        </p:nvGrpSpPr>
        <p:grpSpPr>
          <a:xfrm>
            <a:off x="12586477" y="3646923"/>
            <a:ext cx="5000815" cy="987436"/>
            <a:chOff x="0" y="0"/>
            <a:chExt cx="1317087" cy="260066"/>
          </a:xfrm>
        </p:grpSpPr>
        <p:sp>
          <p:nvSpPr>
            <p:cNvPr id="47" name="Freeform 47"/>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48" name="TextBox 48"/>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49" name="TextBox 49"/>
          <p:cNvSpPr txBox="1"/>
          <p:nvPr/>
        </p:nvSpPr>
        <p:spPr>
          <a:xfrm>
            <a:off x="12775385" y="3865374"/>
            <a:ext cx="4689775"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Xem thông tin sản phẩm</a:t>
            </a:r>
          </a:p>
        </p:txBody>
      </p:sp>
      <p:grpSp>
        <p:nvGrpSpPr>
          <p:cNvPr id="50" name="Group 50"/>
          <p:cNvGrpSpPr/>
          <p:nvPr/>
        </p:nvGrpSpPr>
        <p:grpSpPr>
          <a:xfrm>
            <a:off x="12464345" y="5891660"/>
            <a:ext cx="5000815" cy="987436"/>
            <a:chOff x="0" y="0"/>
            <a:chExt cx="1317087" cy="260066"/>
          </a:xfrm>
        </p:grpSpPr>
        <p:sp>
          <p:nvSpPr>
            <p:cNvPr id="51" name="Freeform 51"/>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52" name="TextBox 52"/>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53" name="TextBox 53"/>
          <p:cNvSpPr txBox="1"/>
          <p:nvPr/>
        </p:nvSpPr>
        <p:spPr>
          <a:xfrm>
            <a:off x="12775385" y="5870956"/>
            <a:ext cx="4238556"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Đặt hàng, thanh toán Online</a:t>
            </a:r>
          </a:p>
        </p:txBody>
      </p:sp>
      <p:grpSp>
        <p:nvGrpSpPr>
          <p:cNvPr id="54" name="Group 54"/>
          <p:cNvGrpSpPr/>
          <p:nvPr/>
        </p:nvGrpSpPr>
        <p:grpSpPr>
          <a:xfrm>
            <a:off x="12464345" y="8302820"/>
            <a:ext cx="5000815" cy="987436"/>
            <a:chOff x="0" y="0"/>
            <a:chExt cx="1317087" cy="260066"/>
          </a:xfrm>
        </p:grpSpPr>
        <p:sp>
          <p:nvSpPr>
            <p:cNvPr id="55" name="Freeform 55"/>
            <p:cNvSpPr/>
            <p:nvPr/>
          </p:nvSpPr>
          <p:spPr>
            <a:xfrm>
              <a:off x="0" y="0"/>
              <a:ext cx="1317087" cy="260066"/>
            </a:xfrm>
            <a:custGeom>
              <a:avLst/>
              <a:gdLst/>
              <a:ahLst/>
              <a:cxnLst/>
              <a:rect l="l" t="t" r="r" b="b"/>
              <a:pathLst>
                <a:path w="1317087" h="260066">
                  <a:moveTo>
                    <a:pt x="78955" y="0"/>
                  </a:moveTo>
                  <a:lnTo>
                    <a:pt x="1238132" y="0"/>
                  </a:lnTo>
                  <a:cubicBezTo>
                    <a:pt x="1259072" y="0"/>
                    <a:pt x="1279155" y="8318"/>
                    <a:pt x="1293962" y="23125"/>
                  </a:cubicBezTo>
                  <a:cubicBezTo>
                    <a:pt x="1308769" y="37932"/>
                    <a:pt x="1317087" y="58015"/>
                    <a:pt x="1317087" y="78955"/>
                  </a:cubicBezTo>
                  <a:lnTo>
                    <a:pt x="1317087" y="181111"/>
                  </a:lnTo>
                  <a:cubicBezTo>
                    <a:pt x="1317087" y="202051"/>
                    <a:pt x="1308769" y="222133"/>
                    <a:pt x="1293962" y="236940"/>
                  </a:cubicBezTo>
                  <a:cubicBezTo>
                    <a:pt x="1279155" y="251747"/>
                    <a:pt x="1259072" y="260066"/>
                    <a:pt x="1238132" y="260066"/>
                  </a:cubicBezTo>
                  <a:lnTo>
                    <a:pt x="78955" y="260066"/>
                  </a:lnTo>
                  <a:cubicBezTo>
                    <a:pt x="58015" y="260066"/>
                    <a:pt x="37932" y="251747"/>
                    <a:pt x="23125" y="236940"/>
                  </a:cubicBezTo>
                  <a:cubicBezTo>
                    <a:pt x="8318" y="222133"/>
                    <a:pt x="0" y="202051"/>
                    <a:pt x="0" y="181111"/>
                  </a:cubicBezTo>
                  <a:lnTo>
                    <a:pt x="0" y="78955"/>
                  </a:lnTo>
                  <a:cubicBezTo>
                    <a:pt x="0" y="58015"/>
                    <a:pt x="8318" y="37932"/>
                    <a:pt x="23125" y="23125"/>
                  </a:cubicBezTo>
                  <a:cubicBezTo>
                    <a:pt x="37932" y="8318"/>
                    <a:pt x="58015" y="0"/>
                    <a:pt x="78955" y="0"/>
                  </a:cubicBezTo>
                  <a:close/>
                </a:path>
              </a:pathLst>
            </a:custGeom>
            <a:gradFill rotWithShape="1">
              <a:gsLst>
                <a:gs pos="0">
                  <a:srgbClr val="CDFFD8">
                    <a:alpha val="100000"/>
                  </a:srgbClr>
                </a:gs>
                <a:gs pos="100000">
                  <a:srgbClr val="94B9FF">
                    <a:alpha val="100000"/>
                  </a:srgbClr>
                </a:gs>
              </a:gsLst>
              <a:lin ang="0"/>
            </a:gradFill>
          </p:spPr>
        </p:sp>
        <p:sp>
          <p:nvSpPr>
            <p:cNvPr id="56" name="TextBox 56"/>
            <p:cNvSpPr txBox="1"/>
            <p:nvPr/>
          </p:nvSpPr>
          <p:spPr>
            <a:xfrm>
              <a:off x="0" y="-66675"/>
              <a:ext cx="1317087" cy="326741"/>
            </a:xfrm>
            <a:prstGeom prst="rect">
              <a:avLst/>
            </a:prstGeom>
          </p:spPr>
          <p:txBody>
            <a:bodyPr lIns="50800" tIns="50800" rIns="50800" bIns="50800" rtlCol="0" anchor="ctr"/>
            <a:lstStyle/>
            <a:p>
              <a:pPr algn="ctr">
                <a:lnSpc>
                  <a:spcPts val="3359"/>
                </a:lnSpc>
              </a:pPr>
              <a:endParaRPr/>
            </a:p>
          </p:txBody>
        </p:sp>
      </p:grpSp>
      <p:sp>
        <p:nvSpPr>
          <p:cNvPr id="57" name="TextBox 57"/>
          <p:cNvSpPr txBox="1"/>
          <p:nvPr/>
        </p:nvSpPr>
        <p:spPr>
          <a:xfrm>
            <a:off x="12394255" y="8307846"/>
            <a:ext cx="5193036" cy="10737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Josefin Sans Bold"/>
              </a:rPr>
              <a:t>Quản lý sản phẩm, đơn hàng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76961"/>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702311" y="1490398"/>
            <a:ext cx="13324453" cy="6720894"/>
          </a:xfrm>
          <a:custGeom>
            <a:avLst/>
            <a:gdLst/>
            <a:ahLst/>
            <a:cxnLst/>
            <a:rect l="l" t="t" r="r" b="b"/>
            <a:pathLst>
              <a:path w="13324453" h="6720894">
                <a:moveTo>
                  <a:pt x="0" y="0"/>
                </a:moveTo>
                <a:lnTo>
                  <a:pt x="13324453" y="0"/>
                </a:lnTo>
                <a:lnTo>
                  <a:pt x="13324453" y="6720894"/>
                </a:lnTo>
                <a:lnTo>
                  <a:pt x="0" y="6720894"/>
                </a:lnTo>
                <a:lnTo>
                  <a:pt x="0" y="0"/>
                </a:lnTo>
                <a:close/>
              </a:path>
            </a:pathLst>
          </a:custGeom>
          <a:blipFill>
            <a:blip r:embed="rId4"/>
            <a:stretch>
              <a:fillRect l="-5564" t="-327" r="-4987"/>
            </a:stretch>
          </a:blipFill>
        </p:spPr>
      </p:sp>
      <p:sp>
        <p:nvSpPr>
          <p:cNvPr id="4" name="Freeform 4"/>
          <p:cNvSpPr/>
          <p:nvPr/>
        </p:nvSpPr>
        <p:spPr>
          <a:xfrm>
            <a:off x="212924" y="6153892"/>
            <a:ext cx="3042094" cy="4114800"/>
          </a:xfrm>
          <a:custGeom>
            <a:avLst/>
            <a:gdLst/>
            <a:ahLst/>
            <a:cxnLst/>
            <a:rect l="l" t="t" r="r" b="b"/>
            <a:pathLst>
              <a:path w="3042094" h="4114800">
                <a:moveTo>
                  <a:pt x="0" y="0"/>
                </a:moveTo>
                <a:lnTo>
                  <a:pt x="3042094" y="0"/>
                </a:lnTo>
                <a:lnTo>
                  <a:pt x="304209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132661" y="87692"/>
            <a:ext cx="8878532"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Biểu đồ use case người dùng</a:t>
            </a:r>
          </a:p>
        </p:txBody>
      </p:sp>
      <p:sp>
        <p:nvSpPr>
          <p:cNvPr id="6" name="Freeform 6"/>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76961"/>
            <a:ext cx="1002791" cy="951739"/>
          </a:xfrm>
          <a:custGeom>
            <a:avLst/>
            <a:gdLst/>
            <a:ahLst/>
            <a:cxnLst/>
            <a:rect l="l" t="t" r="r" b="b"/>
            <a:pathLst>
              <a:path w="1002791" h="951739">
                <a:moveTo>
                  <a:pt x="0" y="0"/>
                </a:moveTo>
                <a:lnTo>
                  <a:pt x="1002791" y="0"/>
                </a:lnTo>
                <a:lnTo>
                  <a:pt x="1002791" y="951739"/>
                </a:lnTo>
                <a:lnTo>
                  <a:pt x="0" y="95173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60874" y="1503997"/>
            <a:ext cx="10257445" cy="8783003"/>
          </a:xfrm>
          <a:custGeom>
            <a:avLst/>
            <a:gdLst/>
            <a:ahLst/>
            <a:cxnLst/>
            <a:rect l="l" t="t" r="r" b="b"/>
            <a:pathLst>
              <a:path w="10257445" h="8783003">
                <a:moveTo>
                  <a:pt x="0" y="0"/>
                </a:moveTo>
                <a:lnTo>
                  <a:pt x="10257445" y="0"/>
                </a:lnTo>
                <a:lnTo>
                  <a:pt x="10257445" y="8783003"/>
                </a:lnTo>
                <a:lnTo>
                  <a:pt x="0" y="8783003"/>
                </a:lnTo>
                <a:lnTo>
                  <a:pt x="0" y="0"/>
                </a:lnTo>
                <a:close/>
              </a:path>
            </a:pathLst>
          </a:custGeom>
          <a:blipFill>
            <a:blip r:embed="rId4"/>
            <a:stretch>
              <a:fillRect l="-9462" t="-2671" b="-5221"/>
            </a:stretch>
          </a:blipFill>
        </p:spPr>
      </p:sp>
      <p:sp>
        <p:nvSpPr>
          <p:cNvPr id="4" name="Freeform 4"/>
          <p:cNvSpPr/>
          <p:nvPr/>
        </p:nvSpPr>
        <p:spPr>
          <a:xfrm>
            <a:off x="13750649" y="5992696"/>
            <a:ext cx="4286496" cy="4294304"/>
          </a:xfrm>
          <a:custGeom>
            <a:avLst/>
            <a:gdLst/>
            <a:ahLst/>
            <a:cxnLst/>
            <a:rect l="l" t="t" r="r" b="b"/>
            <a:pathLst>
              <a:path w="4286496" h="4294304">
                <a:moveTo>
                  <a:pt x="0" y="0"/>
                </a:moveTo>
                <a:lnTo>
                  <a:pt x="4286496" y="0"/>
                </a:lnTo>
                <a:lnTo>
                  <a:pt x="4286496" y="4294304"/>
                </a:lnTo>
                <a:lnTo>
                  <a:pt x="0" y="429430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501395" y="87692"/>
            <a:ext cx="8878532" cy="844551"/>
          </a:xfrm>
          <a:prstGeom prst="rect">
            <a:avLst/>
          </a:prstGeom>
        </p:spPr>
        <p:txBody>
          <a:bodyPr lIns="0" tIns="0" rIns="0" bIns="0" rtlCol="0" anchor="t">
            <a:spAutoFit/>
          </a:bodyPr>
          <a:lstStyle/>
          <a:p>
            <a:pPr algn="ctr">
              <a:lnSpc>
                <a:spcPts val="6999"/>
              </a:lnSpc>
            </a:pPr>
            <a:r>
              <a:rPr lang="en-US" sz="4999">
                <a:solidFill>
                  <a:srgbClr val="FFFFFF"/>
                </a:solidFill>
                <a:latin typeface="Noto Serif Display"/>
              </a:rPr>
              <a:t>Biểu đồ use case Admin</a:t>
            </a:r>
          </a:p>
        </p:txBody>
      </p:sp>
      <p:sp>
        <p:nvSpPr>
          <p:cNvPr id="6" name="Freeform 6"/>
          <p:cNvSpPr/>
          <p:nvPr/>
        </p:nvSpPr>
        <p:spPr>
          <a:xfrm>
            <a:off x="17026764" y="0"/>
            <a:ext cx="1261236" cy="1180609"/>
          </a:xfrm>
          <a:custGeom>
            <a:avLst/>
            <a:gdLst/>
            <a:ahLst/>
            <a:cxnLst/>
            <a:rect l="l" t="t" r="r" b="b"/>
            <a:pathLst>
              <a:path w="1261236" h="1180609">
                <a:moveTo>
                  <a:pt x="0" y="0"/>
                </a:moveTo>
                <a:lnTo>
                  <a:pt x="1261236" y="0"/>
                </a:lnTo>
                <a:lnTo>
                  <a:pt x="1261236" y="1180609"/>
                </a:lnTo>
                <a:lnTo>
                  <a:pt x="0" y="1180609"/>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782</Words>
  <Application>Microsoft Office PowerPoint</Application>
  <PresentationFormat>Custom</PresentationFormat>
  <Paragraphs>100</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Josefin Sans</vt:lpstr>
      <vt:lpstr>Noto Serif Display</vt:lpstr>
      <vt:lpstr>Josefin Sans Bold</vt:lpstr>
      <vt:lpstr>DejaVu Serif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Cẩm nang thông tin ngắn gọn</dc:title>
  <cp:lastModifiedBy>MY HP</cp:lastModifiedBy>
  <cp:revision>3</cp:revision>
  <dcterms:created xsi:type="dcterms:W3CDTF">2006-08-16T00:00:00Z</dcterms:created>
  <dcterms:modified xsi:type="dcterms:W3CDTF">2024-12-19T13:58:32Z</dcterms:modified>
  <dc:identifier>DAGFrK3DTG8</dc:identifier>
</cp:coreProperties>
</file>